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8"/>
  </p:notesMasterIdLst>
  <p:sldIdLst>
    <p:sldId id="256" r:id="rId2"/>
    <p:sldId id="314" r:id="rId3"/>
    <p:sldId id="258" r:id="rId4"/>
    <p:sldId id="257" r:id="rId5"/>
    <p:sldId id="324" r:id="rId6"/>
    <p:sldId id="325" r:id="rId7"/>
    <p:sldId id="259" r:id="rId8"/>
    <p:sldId id="266" r:id="rId9"/>
    <p:sldId id="277" r:id="rId10"/>
    <p:sldId id="320" r:id="rId11"/>
    <p:sldId id="282" r:id="rId12"/>
    <p:sldId id="283" r:id="rId13"/>
    <p:sldId id="284" r:id="rId14"/>
    <p:sldId id="285" r:id="rId15"/>
    <p:sldId id="286" r:id="rId16"/>
    <p:sldId id="281" r:id="rId17"/>
    <p:sldId id="288" r:id="rId18"/>
    <p:sldId id="289" r:id="rId19"/>
    <p:sldId id="290" r:id="rId20"/>
    <p:sldId id="267" r:id="rId21"/>
    <p:sldId id="271" r:id="rId22"/>
    <p:sldId id="287" r:id="rId23"/>
    <p:sldId id="274" r:id="rId24"/>
    <p:sldId id="278" r:id="rId25"/>
    <p:sldId id="275" r:id="rId26"/>
    <p:sldId id="276" r:id="rId27"/>
    <p:sldId id="279" r:id="rId28"/>
    <p:sldId id="298" r:id="rId29"/>
    <p:sldId id="299" r:id="rId30"/>
    <p:sldId id="300" r:id="rId31"/>
    <p:sldId id="301" r:id="rId32"/>
    <p:sldId id="268" r:id="rId33"/>
    <p:sldId id="269" r:id="rId34"/>
    <p:sldId id="270" r:id="rId35"/>
    <p:sldId id="326" r:id="rId36"/>
    <p:sldId id="328" r:id="rId37"/>
    <p:sldId id="273" r:id="rId38"/>
    <p:sldId id="280" r:id="rId39"/>
    <p:sldId id="265" r:id="rId40"/>
    <p:sldId id="291" r:id="rId41"/>
    <p:sldId id="292" r:id="rId42"/>
    <p:sldId id="315" r:id="rId43"/>
    <p:sldId id="323" r:id="rId44"/>
    <p:sldId id="329" r:id="rId45"/>
    <p:sldId id="293" r:id="rId46"/>
    <p:sldId id="331" r:id="rId47"/>
    <p:sldId id="332" r:id="rId48"/>
    <p:sldId id="302" r:id="rId49"/>
    <p:sldId id="303" r:id="rId50"/>
    <p:sldId id="294" r:id="rId51"/>
    <p:sldId id="295" r:id="rId52"/>
    <p:sldId id="322" r:id="rId53"/>
    <p:sldId id="296" r:id="rId54"/>
    <p:sldId id="297" r:id="rId55"/>
    <p:sldId id="305" r:id="rId56"/>
    <p:sldId id="312" r:id="rId57"/>
    <p:sldId id="310" r:id="rId58"/>
    <p:sldId id="306" r:id="rId59"/>
    <p:sldId id="304" r:id="rId60"/>
    <p:sldId id="317" r:id="rId61"/>
    <p:sldId id="316" r:id="rId62"/>
    <p:sldId id="307" r:id="rId63"/>
    <p:sldId id="308" r:id="rId64"/>
    <p:sldId id="309" r:id="rId65"/>
    <p:sldId id="319" r:id="rId66"/>
    <p:sldId id="313"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86" autoAdjust="0"/>
    <p:restoredTop sz="94660"/>
  </p:normalViewPr>
  <p:slideViewPr>
    <p:cSldViewPr>
      <p:cViewPr varScale="1">
        <p:scale>
          <a:sx n="78" d="100"/>
          <a:sy n="78" d="100"/>
        </p:scale>
        <p:origin x="1603" y="62"/>
      </p:cViewPr>
      <p:guideLst>
        <p:guide orient="horz" pos="2160"/>
        <p:guide pos="2880"/>
      </p:guideLst>
    </p:cSldViewPr>
  </p:slideViewPr>
  <p:notesTextViewPr>
    <p:cViewPr>
      <p:scale>
        <a:sx n="1" d="1"/>
        <a:sy n="1" d="1"/>
      </p:scale>
      <p:origin x="0" y="0"/>
    </p:cViewPr>
  </p:notesTextViewPr>
  <p:sorterViewPr>
    <p:cViewPr>
      <p:scale>
        <a:sx n="100" d="100"/>
        <a:sy n="100" d="100"/>
      </p:scale>
      <p:origin x="0" y="7148"/>
    </p:cViewPr>
  </p:sorterViewPr>
  <p:notesViewPr>
    <p:cSldViewPr>
      <p:cViewPr>
        <p:scale>
          <a:sx n="100" d="100"/>
          <a:sy n="100" d="100"/>
        </p:scale>
        <p:origin x="-1540" y="2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A12D29-8892-4857-B278-BBAC5A4BE8A2}" type="datetimeFigureOut">
              <a:rPr lang="en-AU" smtClean="0"/>
              <a:t>17/10/2023</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7448CF-757C-4717-9AB1-DAA882B05B40}" type="slidenum">
              <a:rPr lang="en-AU" smtClean="0"/>
              <a:t>‹N›</a:t>
            </a:fld>
            <a:endParaRPr lang="en-AU"/>
          </a:p>
        </p:txBody>
      </p:sp>
    </p:spTree>
    <p:extLst>
      <p:ext uri="{BB962C8B-B14F-4D97-AF65-F5344CB8AC3E}">
        <p14:creationId xmlns:p14="http://schemas.microsoft.com/office/powerpoint/2010/main" val="349387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dirty="0"/>
              <a:t>THANK YOU:</a:t>
            </a:r>
          </a:p>
          <a:p>
            <a:pPr marL="285750" indent="-285750">
              <a:buFont typeface="Arial" panose="020B0604020202020204" pitchFamily="34" charset="0"/>
              <a:buChar char="•"/>
            </a:pPr>
            <a:r>
              <a:rPr lang="en-AU" sz="1600" dirty="0"/>
              <a:t>PEOPLE PRESENT </a:t>
            </a:r>
          </a:p>
          <a:p>
            <a:pPr marL="285750" indent="-285750">
              <a:buFont typeface="Arial" panose="020B0604020202020204" pitchFamily="34" charset="0"/>
              <a:buChar char="•"/>
            </a:pPr>
            <a:r>
              <a:rPr lang="en-AU" sz="1600" dirty="0"/>
              <a:t>BILLY DOOLAN</a:t>
            </a:r>
          </a:p>
          <a:p>
            <a:pPr marL="285750" indent="-285750">
              <a:buFont typeface="Arial" panose="020B0604020202020204" pitchFamily="34" charset="0"/>
              <a:buChar char="•"/>
            </a:pPr>
            <a:r>
              <a:rPr lang="en-AU" sz="1600" dirty="0"/>
              <a:t>HANS SIP</a:t>
            </a:r>
          </a:p>
          <a:p>
            <a:pPr marL="285750" indent="-285750">
              <a:buFont typeface="Arial" panose="020B0604020202020204" pitchFamily="34" charset="0"/>
              <a:buChar char="•"/>
            </a:pPr>
            <a:r>
              <a:rPr lang="en-AU" sz="1600" dirty="0"/>
              <a:t>SPECIAL THANK YOU TO </a:t>
            </a:r>
            <a:r>
              <a:rPr lang="en-AU" sz="1600" b="1" dirty="0"/>
              <a:t>MIKE FINNEY </a:t>
            </a:r>
            <a:r>
              <a:rPr lang="en-AU" sz="1600" b="1" baseline="0" dirty="0"/>
              <a:t> and his committee </a:t>
            </a:r>
            <a:r>
              <a:rPr lang="en-AU" sz="1600" baseline="0" dirty="0"/>
              <a:t>FOR THEIR INVITATION TO ME TO SPEAK TO YOU TODAY</a:t>
            </a:r>
          </a:p>
          <a:p>
            <a:pPr marL="285750" indent="-285750">
              <a:buFont typeface="Arial" panose="020B0604020202020204" pitchFamily="34" charset="0"/>
              <a:buChar char="•"/>
            </a:pPr>
            <a:endParaRPr lang="en-AU" sz="1600" dirty="0"/>
          </a:p>
          <a:p>
            <a:pPr marL="285750" indent="-285750">
              <a:buFont typeface="Arial" panose="020B0604020202020204" pitchFamily="34" charset="0"/>
              <a:buChar char="•"/>
            </a:pPr>
            <a:r>
              <a:rPr lang="en-AU" sz="1600" dirty="0"/>
              <a:t>I WOULD ALSO LIKE TO ACKNOWLEDGE THE Traditional Owners of the land on which we are meeting. I pay my respects to their Elders, past and present.</a:t>
            </a:r>
          </a:p>
        </p:txBody>
      </p:sp>
      <p:sp>
        <p:nvSpPr>
          <p:cNvPr id="4" name="Slide Number Placeholder 3"/>
          <p:cNvSpPr>
            <a:spLocks noGrp="1"/>
          </p:cNvSpPr>
          <p:nvPr>
            <p:ph type="sldNum" sz="quarter" idx="10"/>
          </p:nvPr>
        </p:nvSpPr>
        <p:spPr/>
        <p:txBody>
          <a:bodyPr/>
          <a:lstStyle/>
          <a:p>
            <a:fld id="{757448CF-757C-4717-9AB1-DAA882B05B40}" type="slidenum">
              <a:rPr lang="en-AU" smtClean="0"/>
              <a:t>1</a:t>
            </a:fld>
            <a:endParaRPr lang="en-AU"/>
          </a:p>
        </p:txBody>
      </p:sp>
    </p:spTree>
    <p:extLst>
      <p:ext uri="{BB962C8B-B14F-4D97-AF65-F5344CB8AC3E}">
        <p14:creationId xmlns:p14="http://schemas.microsoft.com/office/powerpoint/2010/main" val="24562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Pypirus</a:t>
            </a:r>
            <a:r>
              <a:rPr lang="en-AU" dirty="0"/>
              <a:t> in Sicily</a:t>
            </a:r>
          </a:p>
          <a:p>
            <a:endParaRPr lang="en-AU" dirty="0"/>
          </a:p>
          <a:p>
            <a:r>
              <a:rPr lang="en-AU" dirty="0"/>
              <a:t>According to the </a:t>
            </a:r>
            <a:r>
              <a:rPr lang="en-AU" dirty="0" err="1"/>
              <a:t>Istituto</a:t>
            </a:r>
            <a:r>
              <a:rPr lang="en-AU" dirty="0"/>
              <a:t> del </a:t>
            </a:r>
            <a:r>
              <a:rPr lang="en-AU" dirty="0" err="1"/>
              <a:t>Papiro</a:t>
            </a:r>
            <a:r>
              <a:rPr lang="en-AU" dirty="0"/>
              <a:t>, the papyrus was brought here from Egypt in 250 BC, a present from </a:t>
            </a:r>
            <a:r>
              <a:rPr lang="en-AU" b="1" dirty="0"/>
              <a:t>King Ptolemy to </a:t>
            </a:r>
            <a:r>
              <a:rPr lang="en-AU" b="1" dirty="0" err="1"/>
              <a:t>Hiero</a:t>
            </a:r>
            <a:r>
              <a:rPr lang="en-AU" b="1" dirty="0"/>
              <a:t> II, ruler of Syracuse</a:t>
            </a:r>
            <a:r>
              <a:rPr lang="en-AU" dirty="0"/>
              <a:t>, to thank him for their good commercial relationship. </a:t>
            </a:r>
            <a:r>
              <a:rPr lang="en-AU" dirty="0" err="1"/>
              <a:t>Hiero</a:t>
            </a:r>
            <a:r>
              <a:rPr lang="en-AU" dirty="0"/>
              <a:t> had established regular contacts with Alexandria, where a sizeable </a:t>
            </a:r>
            <a:r>
              <a:rPr lang="en-AU" dirty="0" err="1"/>
              <a:t>Syracusan</a:t>
            </a:r>
            <a:r>
              <a:rPr lang="en-AU" dirty="0"/>
              <a:t> community built up, employed in trade and in the arts and sciences. Archimedes studied mathematics in Alexandria in this period before returning to Syracuse to produce his major work.</a:t>
            </a:r>
          </a:p>
          <a:p>
            <a:endParaRPr lang="en-AU" dirty="0"/>
          </a:p>
          <a:p>
            <a:r>
              <a:rPr lang="en-AU" dirty="0"/>
              <a:t>The nymph </a:t>
            </a:r>
            <a:r>
              <a:rPr lang="en-AU" dirty="0" err="1"/>
              <a:t>Ciane</a:t>
            </a:r>
            <a:r>
              <a:rPr lang="en-AU" dirty="0"/>
              <a:t>, Persephone's childhood friend, was so overcome that she died of grief and her tears were turned into the spring on the spot where Persephone disappeared. </a:t>
            </a:r>
          </a:p>
          <a:p>
            <a:endParaRPr lang="en-AU" dirty="0"/>
          </a:p>
          <a:p>
            <a:r>
              <a:rPr lang="en-AU" dirty="0"/>
              <a:t>Top of </a:t>
            </a:r>
            <a:r>
              <a:rPr lang="en-AU" dirty="0" err="1"/>
              <a:t>pypirus</a:t>
            </a:r>
            <a:r>
              <a:rPr lang="en-AU" dirty="0"/>
              <a:t> called “</a:t>
            </a:r>
            <a:r>
              <a:rPr lang="en-AU" dirty="0" err="1"/>
              <a:t>parrucca</a:t>
            </a:r>
            <a:r>
              <a:rPr lang="en-AU" dirty="0"/>
              <a:t>” WIG </a:t>
            </a:r>
          </a:p>
        </p:txBody>
      </p:sp>
      <p:sp>
        <p:nvSpPr>
          <p:cNvPr id="4" name="Slide Number Placeholder 3"/>
          <p:cNvSpPr>
            <a:spLocks noGrp="1"/>
          </p:cNvSpPr>
          <p:nvPr>
            <p:ph type="sldNum" sz="quarter" idx="10"/>
          </p:nvPr>
        </p:nvSpPr>
        <p:spPr/>
        <p:txBody>
          <a:bodyPr/>
          <a:lstStyle/>
          <a:p>
            <a:fld id="{757448CF-757C-4717-9AB1-DAA882B05B40}" type="slidenum">
              <a:rPr lang="en-AU" smtClean="0"/>
              <a:t>10</a:t>
            </a:fld>
            <a:endParaRPr lang="en-AU"/>
          </a:p>
        </p:txBody>
      </p:sp>
    </p:spTree>
    <p:extLst>
      <p:ext uri="{BB962C8B-B14F-4D97-AF65-F5344CB8AC3E}">
        <p14:creationId xmlns:p14="http://schemas.microsoft.com/office/powerpoint/2010/main" val="4115213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INDIGENOUS VARIETY – LONG STEM up to 3 </a:t>
            </a:r>
            <a:r>
              <a:rPr lang="en-AU" dirty="0" err="1"/>
              <a:t>mt</a:t>
            </a:r>
            <a:r>
              <a:rPr lang="en-AU" dirty="0"/>
              <a:t> in </a:t>
            </a:r>
            <a:r>
              <a:rPr lang="en-AU" dirty="0" err="1"/>
              <a:t>hight</a:t>
            </a:r>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11</a:t>
            </a:fld>
            <a:endParaRPr lang="en-AU"/>
          </a:p>
        </p:txBody>
      </p:sp>
    </p:spTree>
    <p:extLst>
      <p:ext uri="{BB962C8B-B14F-4D97-AF65-F5344CB8AC3E}">
        <p14:creationId xmlns:p14="http://schemas.microsoft.com/office/powerpoint/2010/main" val="593585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12</a:t>
            </a:fld>
            <a:endParaRPr lang="en-AU"/>
          </a:p>
        </p:txBody>
      </p:sp>
    </p:spTree>
    <p:extLst>
      <p:ext uri="{BB962C8B-B14F-4D97-AF65-F5344CB8AC3E}">
        <p14:creationId xmlns:p14="http://schemas.microsoft.com/office/powerpoint/2010/main" val="4241706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dirty="0"/>
              <a:t>built between the fourth and the sixth century AD, on the remains of an old Greek aqueduct. Their first documented use dates to later than the Edict of Constantine, which established freedom of worship of Christianity. At that time they were used as an early Christian cemetery.</a:t>
            </a:r>
          </a:p>
          <a:p>
            <a:pPr fontAlgn="base"/>
            <a:r>
              <a:rPr lang="en-AU" dirty="0"/>
              <a:t>The catacombs of St. John are, for size, the second largest in Italy after those of Rome. They were also used as air-raid shelter during the Second World War, which is why currently there are no bones to be found in the site.</a:t>
            </a:r>
          </a:p>
          <a:p>
            <a:pPr fontAlgn="base"/>
            <a:r>
              <a:rPr lang="en-AU" dirty="0"/>
              <a:t>The shape of the catacomb, running underground over 10,000 square meters, is similar to that of a </a:t>
            </a:r>
            <a:r>
              <a:rPr lang="en-AU" dirty="0" err="1"/>
              <a:t>castrum</a:t>
            </a:r>
            <a:r>
              <a:rPr lang="en-AU" dirty="0"/>
              <a:t>, which is the Roman military camp: in fact, the interior plant is composed of a “main street”, the “</a:t>
            </a:r>
            <a:r>
              <a:rPr lang="en-AU" dirty="0" err="1"/>
              <a:t>Decumanus</a:t>
            </a:r>
            <a:r>
              <a:rPr lang="en-AU" dirty="0"/>
              <a:t> Maximus” and ten secondary passages, the “Cardines” .</a:t>
            </a:r>
          </a:p>
          <a:p>
            <a:pPr fontAlgn="base"/>
            <a:r>
              <a:rPr lang="en-AU" dirty="0"/>
              <a:t>Related to the presence of the former aqueduct, the old water tanks were transformed in the Christian period into private funerary chapels reserved to the powerful, the clergy and the Roman patricians..</a:t>
            </a:r>
          </a:p>
          <a:p>
            <a:pPr fontAlgn="base"/>
            <a:r>
              <a:rPr lang="en-AU" dirty="0"/>
              <a:t>Within the catacombs we find three types of tombs: niche, </a:t>
            </a:r>
            <a:r>
              <a:rPr lang="en-AU" dirty="0" err="1"/>
              <a:t>arcosolium</a:t>
            </a:r>
            <a:r>
              <a:rPr lang="en-AU" dirty="0"/>
              <a:t> and </a:t>
            </a:r>
            <a:r>
              <a:rPr lang="en-AU" dirty="0" err="1"/>
              <a:t>formum</a:t>
            </a:r>
            <a:r>
              <a:rPr lang="en-AU" dirty="0"/>
              <a:t>. The niches were used as graves for babies or as </a:t>
            </a:r>
            <a:r>
              <a:rPr lang="en-AU" dirty="0" err="1"/>
              <a:t>ossuaries</a:t>
            </a:r>
            <a:r>
              <a:rPr lang="en-AU" dirty="0"/>
              <a:t>; the </a:t>
            </a:r>
            <a:r>
              <a:rPr lang="en-AU" dirty="0" err="1"/>
              <a:t>arcosolia</a:t>
            </a:r>
            <a:r>
              <a:rPr lang="en-AU" dirty="0"/>
              <a:t> were instead destined to famous people, to church or to the Roman patricians; the forma, however, were the typical tomb of the plebe.</a:t>
            </a:r>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13</a:t>
            </a:fld>
            <a:endParaRPr lang="en-AU"/>
          </a:p>
        </p:txBody>
      </p:sp>
    </p:spTree>
    <p:extLst>
      <p:ext uri="{BB962C8B-B14F-4D97-AF65-F5344CB8AC3E}">
        <p14:creationId xmlns:p14="http://schemas.microsoft.com/office/powerpoint/2010/main" val="3940108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14</a:t>
            </a:fld>
            <a:endParaRPr lang="en-AU"/>
          </a:p>
        </p:txBody>
      </p:sp>
    </p:spTree>
    <p:extLst>
      <p:ext uri="{BB962C8B-B14F-4D97-AF65-F5344CB8AC3E}">
        <p14:creationId xmlns:p14="http://schemas.microsoft.com/office/powerpoint/2010/main" val="1050459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15</a:t>
            </a:fld>
            <a:endParaRPr lang="en-AU"/>
          </a:p>
        </p:txBody>
      </p:sp>
    </p:spTree>
    <p:extLst>
      <p:ext uri="{BB962C8B-B14F-4D97-AF65-F5344CB8AC3E}">
        <p14:creationId xmlns:p14="http://schemas.microsoft.com/office/powerpoint/2010/main" val="1021567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16</a:t>
            </a:fld>
            <a:endParaRPr lang="en-AU"/>
          </a:p>
        </p:txBody>
      </p:sp>
    </p:spTree>
    <p:extLst>
      <p:ext uri="{BB962C8B-B14F-4D97-AF65-F5344CB8AC3E}">
        <p14:creationId xmlns:p14="http://schemas.microsoft.com/office/powerpoint/2010/main" val="2604509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18</a:t>
            </a:r>
            <a:r>
              <a:rPr lang="en-AU" baseline="30000" dirty="0"/>
              <a:t>th</a:t>
            </a:r>
            <a:r>
              <a:rPr lang="en-AU" dirty="0"/>
              <a:t> century tuna processing plant</a:t>
            </a:r>
          </a:p>
          <a:p>
            <a:endParaRPr lang="en-AU" dirty="0"/>
          </a:p>
          <a:p>
            <a:pPr fontAlgn="base"/>
            <a:r>
              <a:rPr lang="en-AU" dirty="0" err="1"/>
              <a:t>Vendicari</a:t>
            </a:r>
            <a:r>
              <a:rPr lang="en-AU" dirty="0"/>
              <a:t> Natural Reserve comprises is a mixture of lagoons, sand dunes, rocky coastlines, and sandy beaches. It was instituted in 1984 and is home to a wide variety of flora and fauna. The high salinity of the ground provides an ideal habitat for juniper bushes.</a:t>
            </a:r>
          </a:p>
          <a:p>
            <a:pPr fontAlgn="base"/>
            <a:r>
              <a:rPr lang="en-AU" dirty="0"/>
              <a:t>Thousands of migrating birds pass a few days here on their way to or from Africa. Flamingos, herons, storks and cormorants are regulars during autumn, while in the winter, ducks, mallards, pintails and terns take over. An </a:t>
            </a:r>
            <a:r>
              <a:rPr lang="en-AU" b="1" dirty="0"/>
              <a:t>ornithologists' paradise</a:t>
            </a:r>
            <a:r>
              <a:rPr lang="en-AU" dirty="0"/>
              <a:t>,. </a:t>
            </a:r>
          </a:p>
        </p:txBody>
      </p:sp>
      <p:sp>
        <p:nvSpPr>
          <p:cNvPr id="4" name="Slide Number Placeholder 3"/>
          <p:cNvSpPr>
            <a:spLocks noGrp="1"/>
          </p:cNvSpPr>
          <p:nvPr>
            <p:ph type="sldNum" sz="quarter" idx="10"/>
          </p:nvPr>
        </p:nvSpPr>
        <p:spPr/>
        <p:txBody>
          <a:bodyPr/>
          <a:lstStyle/>
          <a:p>
            <a:fld id="{757448CF-757C-4717-9AB1-DAA882B05B40}" type="slidenum">
              <a:rPr lang="en-AU" smtClean="0"/>
              <a:t>17</a:t>
            </a:fld>
            <a:endParaRPr lang="en-AU"/>
          </a:p>
        </p:txBody>
      </p:sp>
    </p:spTree>
    <p:extLst>
      <p:ext uri="{BB962C8B-B14F-4D97-AF65-F5344CB8AC3E}">
        <p14:creationId xmlns:p14="http://schemas.microsoft.com/office/powerpoint/2010/main" val="2327307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Makes its nest in thorny bushes</a:t>
            </a:r>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18</a:t>
            </a:fld>
            <a:endParaRPr lang="en-AU"/>
          </a:p>
        </p:txBody>
      </p:sp>
    </p:spTree>
    <p:extLst>
      <p:ext uri="{BB962C8B-B14F-4D97-AF65-F5344CB8AC3E}">
        <p14:creationId xmlns:p14="http://schemas.microsoft.com/office/powerpoint/2010/main" val="1125882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19</a:t>
            </a:fld>
            <a:endParaRPr lang="en-AU"/>
          </a:p>
        </p:txBody>
      </p:sp>
    </p:spTree>
    <p:extLst>
      <p:ext uri="{BB962C8B-B14F-4D97-AF65-F5344CB8AC3E}">
        <p14:creationId xmlns:p14="http://schemas.microsoft.com/office/powerpoint/2010/main" val="1512431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TODAY I WOULD LIKE TO SHARE WITH YOU THE BACKGROUND OF THIS IMPORTANT PROJECT  AND THE JOURNEY UNDERTAKEN BY BILLY DOOLAN TO SICILY AS WELL AS THE STUNNING PAINTINGS THAT FOR THE FIRST TIME EVER DEPICTED ELEMENTS OF SICILY, ITS LANDSCAPE, ITS CULTURE, ITS NATURE THROUGH THE EYES OF AN INDIGENOUS AUSTRALIAN ARTIST.</a:t>
            </a:r>
          </a:p>
          <a:p>
            <a:endParaRPr lang="en-AU" dirty="0"/>
          </a:p>
          <a:p>
            <a:r>
              <a:rPr lang="en-AU" dirty="0"/>
              <a:t>IN ADDITIONAL TO THEIR AESTETHIC VALUE, THESE PAINTINGS ARE IMPORTANT BECAUSE THEIR REPRESENT A NEW ART GENRE IN WHICH INDIGENOUS ICONOGRAPHY IS APPLIED TO SUBJECTS THAT ARE NOT RELATED TO “COUNTRY’ OR DREAMTIME.</a:t>
            </a:r>
          </a:p>
        </p:txBody>
      </p:sp>
      <p:sp>
        <p:nvSpPr>
          <p:cNvPr id="4" name="Slide Number Placeholder 3"/>
          <p:cNvSpPr>
            <a:spLocks noGrp="1"/>
          </p:cNvSpPr>
          <p:nvPr>
            <p:ph type="sldNum" sz="quarter" idx="10"/>
          </p:nvPr>
        </p:nvSpPr>
        <p:spPr/>
        <p:txBody>
          <a:bodyPr/>
          <a:lstStyle/>
          <a:p>
            <a:fld id="{757448CF-757C-4717-9AB1-DAA882B05B40}" type="slidenum">
              <a:rPr lang="en-AU" smtClean="0"/>
              <a:t>2</a:t>
            </a:fld>
            <a:endParaRPr lang="en-AU"/>
          </a:p>
        </p:txBody>
      </p:sp>
    </p:spTree>
    <p:extLst>
      <p:ext uri="{BB962C8B-B14F-4D97-AF65-F5344CB8AC3E}">
        <p14:creationId xmlns:p14="http://schemas.microsoft.com/office/powerpoint/2010/main" val="2389531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20</a:t>
            </a:fld>
            <a:endParaRPr lang="en-AU"/>
          </a:p>
        </p:txBody>
      </p:sp>
    </p:spTree>
    <p:extLst>
      <p:ext uri="{BB962C8B-B14F-4D97-AF65-F5344CB8AC3E}">
        <p14:creationId xmlns:p14="http://schemas.microsoft.com/office/powerpoint/2010/main" val="3481626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21</a:t>
            </a:fld>
            <a:endParaRPr lang="en-AU"/>
          </a:p>
        </p:txBody>
      </p:sp>
    </p:spTree>
    <p:extLst>
      <p:ext uri="{BB962C8B-B14F-4D97-AF65-F5344CB8AC3E}">
        <p14:creationId xmlns:p14="http://schemas.microsoft.com/office/powerpoint/2010/main" val="2503693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22</a:t>
            </a:fld>
            <a:endParaRPr lang="en-AU"/>
          </a:p>
        </p:txBody>
      </p:sp>
    </p:spTree>
    <p:extLst>
      <p:ext uri="{BB962C8B-B14F-4D97-AF65-F5344CB8AC3E}">
        <p14:creationId xmlns:p14="http://schemas.microsoft.com/office/powerpoint/2010/main" val="3852549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Limestone rocks – </a:t>
            </a:r>
            <a:r>
              <a:rPr lang="en-AU" dirty="0" err="1"/>
              <a:t>Karsick</a:t>
            </a:r>
            <a:r>
              <a:rPr lang="en-AU" dirty="0"/>
              <a:t> </a:t>
            </a:r>
          </a:p>
        </p:txBody>
      </p:sp>
      <p:sp>
        <p:nvSpPr>
          <p:cNvPr id="4" name="Slide Number Placeholder 3"/>
          <p:cNvSpPr>
            <a:spLocks noGrp="1"/>
          </p:cNvSpPr>
          <p:nvPr>
            <p:ph type="sldNum" sz="quarter" idx="10"/>
          </p:nvPr>
        </p:nvSpPr>
        <p:spPr/>
        <p:txBody>
          <a:bodyPr/>
          <a:lstStyle/>
          <a:p>
            <a:fld id="{757448CF-757C-4717-9AB1-DAA882B05B40}" type="slidenum">
              <a:rPr lang="en-AU" smtClean="0"/>
              <a:t>23</a:t>
            </a:fld>
            <a:endParaRPr lang="en-AU"/>
          </a:p>
        </p:txBody>
      </p:sp>
    </p:spTree>
    <p:extLst>
      <p:ext uri="{BB962C8B-B14F-4D97-AF65-F5344CB8AC3E}">
        <p14:creationId xmlns:p14="http://schemas.microsoft.com/office/powerpoint/2010/main" val="3171009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24</a:t>
            </a:fld>
            <a:endParaRPr lang="en-AU"/>
          </a:p>
        </p:txBody>
      </p:sp>
    </p:spTree>
    <p:extLst>
      <p:ext uri="{BB962C8B-B14F-4D97-AF65-F5344CB8AC3E}">
        <p14:creationId xmlns:p14="http://schemas.microsoft.com/office/powerpoint/2010/main" val="573036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     Demeter, otherwise known as Ceres, was the sister of Zeus</a:t>
            </a:r>
            <a:r>
              <a:rPr lang="en-AU" dirty="0"/>
              <a:t>.  She had a daughter, Persephone, or Proserpine to the Romans.</a:t>
            </a:r>
            <a:r>
              <a:rPr lang="en-AU" b="1" dirty="0"/>
              <a:t>  Pluto, god of the underworld  lusted after Persephone.</a:t>
            </a:r>
            <a:r>
              <a:rPr lang="en-AU" dirty="0"/>
              <a:t>  His brooding obsession compelled him to </a:t>
            </a:r>
            <a:r>
              <a:rPr lang="en-AU" dirty="0" err="1"/>
              <a:t>adbuct</a:t>
            </a:r>
            <a:r>
              <a:rPr lang="en-AU" dirty="0"/>
              <a:t> her and take her his realm.  Demeter searched in vain for her lost daughter, eventually abandoning herself to disillusion and pain.  Her reproach to the cruel world was to withhold the bounties of the harvest.   Assisted  by the nymph Arethusa, Demeter discovered the whereabouts of her daughter and pleaded with Zeus for her safe return.  Persephone’s release was on the condition that she had refrained from eating.  Sadly, she had already consumed the pulp of a pomegranate seed.  This led to a good old-fashioned compromise: she would spend half the year in the sunlit uplands and half in the kingdom of Hades, during which time the still peeved Demeter would continue to withhold the fruits of the soil.</a:t>
            </a:r>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25</a:t>
            </a:fld>
            <a:endParaRPr lang="en-AU"/>
          </a:p>
        </p:txBody>
      </p:sp>
    </p:spTree>
    <p:extLst>
      <p:ext uri="{BB962C8B-B14F-4D97-AF65-F5344CB8AC3E}">
        <p14:creationId xmlns:p14="http://schemas.microsoft.com/office/powerpoint/2010/main" val="2917721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Lake </a:t>
            </a:r>
            <a:r>
              <a:rPr lang="en-AU" dirty="0" err="1"/>
              <a:t>Pergusa</a:t>
            </a:r>
            <a:r>
              <a:rPr lang="en-AU" dirty="0"/>
              <a:t> Special Nature Reserve is located a few </a:t>
            </a:r>
            <a:r>
              <a:rPr lang="en-AU" dirty="0" err="1"/>
              <a:t>kilometer</a:t>
            </a:r>
            <a:r>
              <a:rPr lang="en-AU" dirty="0"/>
              <a:t> from the city of Enna. The centre is at about 670 metres above sea level. The waters is brackish, although there is no link with the sea.</a:t>
            </a:r>
          </a:p>
          <a:p>
            <a:r>
              <a:rPr lang="en-AU" dirty="0"/>
              <a:t> Lake </a:t>
            </a:r>
            <a:r>
              <a:rPr lang="en-AU" dirty="0" err="1"/>
              <a:t>Pergusa</a:t>
            </a:r>
            <a:r>
              <a:rPr lang="en-AU" dirty="0"/>
              <a:t> is the only true natural lake in central Sicily. Because of its geographical position, it is a humid oasis in a landscape that for long months is dominated by drought, and vital place for many species of birds.</a:t>
            </a:r>
          </a:p>
          <a:p>
            <a:r>
              <a:rPr lang="en-AU" dirty="0"/>
              <a:t> Its in fact a perfect spot for birdwatchers in Sicily, but there are also mammals like the hedgehog and the weasel, reptiles like the fine marsh turtles and the strange </a:t>
            </a:r>
            <a:r>
              <a:rPr lang="en-AU" dirty="0" err="1"/>
              <a:t>congylus</a:t>
            </a:r>
            <a:r>
              <a:rPr lang="en-AU" dirty="0"/>
              <a:t>.</a:t>
            </a:r>
          </a:p>
          <a:p>
            <a:r>
              <a:rPr lang="en-AU" dirty="0"/>
              <a:t> Lake </a:t>
            </a:r>
            <a:r>
              <a:rPr lang="en-AU" dirty="0" err="1"/>
              <a:t>Pergusa</a:t>
            </a:r>
            <a:r>
              <a:rPr lang="en-AU" dirty="0"/>
              <a:t> is known worldwide for a truly unique phenomenon: its blood red water which is created by the </a:t>
            </a:r>
            <a:r>
              <a:rPr lang="en-AU" dirty="0" err="1"/>
              <a:t>microscopical</a:t>
            </a:r>
            <a:r>
              <a:rPr lang="en-AU" dirty="0"/>
              <a:t> organisms which inhabit the lake, and in order to defend itself against the rays of the summer sun, takes on a red pigment and settles in very big colonies under aquatic plants. This pigment is then transferred to the water and to the bacteria that live in it, until the lake is transformed into "red water".</a:t>
            </a:r>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26</a:t>
            </a:fld>
            <a:endParaRPr lang="en-AU"/>
          </a:p>
        </p:txBody>
      </p:sp>
    </p:spTree>
    <p:extLst>
      <p:ext uri="{BB962C8B-B14F-4D97-AF65-F5344CB8AC3E}">
        <p14:creationId xmlns:p14="http://schemas.microsoft.com/office/powerpoint/2010/main" val="578322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27</a:t>
            </a:fld>
            <a:endParaRPr lang="en-AU"/>
          </a:p>
        </p:txBody>
      </p:sp>
    </p:spTree>
    <p:extLst>
      <p:ext uri="{BB962C8B-B14F-4D97-AF65-F5344CB8AC3E}">
        <p14:creationId xmlns:p14="http://schemas.microsoft.com/office/powerpoint/2010/main" val="641295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28</a:t>
            </a:fld>
            <a:endParaRPr lang="en-AU"/>
          </a:p>
        </p:txBody>
      </p:sp>
    </p:spTree>
    <p:extLst>
      <p:ext uri="{BB962C8B-B14F-4D97-AF65-F5344CB8AC3E}">
        <p14:creationId xmlns:p14="http://schemas.microsoft.com/office/powerpoint/2010/main" val="4082588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29</a:t>
            </a:fld>
            <a:endParaRPr lang="en-AU"/>
          </a:p>
        </p:txBody>
      </p:sp>
    </p:spTree>
    <p:extLst>
      <p:ext uri="{BB962C8B-B14F-4D97-AF65-F5344CB8AC3E}">
        <p14:creationId xmlns:p14="http://schemas.microsoft.com/office/powerpoint/2010/main" val="41075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Project I have the pleasure of sharing</a:t>
            </a:r>
            <a:r>
              <a:rPr lang="en-AU" baseline="0" dirty="0"/>
              <a:t> with you</a:t>
            </a:r>
            <a:r>
              <a:rPr lang="en-AU" dirty="0"/>
              <a:t> today, was </a:t>
            </a:r>
            <a:r>
              <a:rPr lang="en-AU" b="1" dirty="0"/>
              <a:t>created</a:t>
            </a:r>
            <a:r>
              <a:rPr lang="en-AU" b="1" baseline="0" dirty="0"/>
              <a:t> to inaugurate the establishment of the Institute of Culture Sicily Australia </a:t>
            </a:r>
            <a:r>
              <a:rPr lang="en-AU" baseline="0" dirty="0"/>
              <a:t>– a not-for-profit Association whose aim is to promote cultural bridges between the land of Sicily and Australia. </a:t>
            </a:r>
          </a:p>
          <a:p>
            <a:endParaRPr lang="en-AU" dirty="0"/>
          </a:p>
          <a:p>
            <a:r>
              <a:rPr lang="en-AU" baseline="0" dirty="0"/>
              <a:t>The idea of exploring the way in which each of these lands is seen by people extraneous to it came</a:t>
            </a:r>
            <a:r>
              <a:rPr lang="en-AU" dirty="0"/>
              <a:t> about by chance, in a discussion amongst the Founding Members of the Association. </a:t>
            </a:r>
          </a:p>
          <a:p>
            <a:endParaRPr lang="en-AU" dirty="0"/>
          </a:p>
          <a:p>
            <a:r>
              <a:rPr lang="en-AU" dirty="0"/>
              <a:t>Over time it became apparent that it would be marvellous if we were able to communicate “the Spirit of Sicily” to Australian audiences in a way that would, in return, highlight  to Sicilian audiences, the richness of  the Australian Indigenous Culture. </a:t>
            </a:r>
          </a:p>
          <a:p>
            <a:endParaRPr lang="en-AU" dirty="0"/>
          </a:p>
          <a:p>
            <a:r>
              <a:rPr lang="en-AU" dirty="0"/>
              <a:t>The question was how to find an indigenous artist interested in our project !</a:t>
            </a:r>
          </a:p>
          <a:p>
            <a:endParaRPr lang="en-AU" dirty="0"/>
          </a:p>
          <a:p>
            <a:r>
              <a:rPr lang="en-AU" dirty="0"/>
              <a:t>It all began to take form through the intervention of Hans Sip – Indigenous Art Collector and Agent to a number of highly regarded indigenous  artists (I recall calling him one day from Catania and his immediate interest and generous support, for which our institute is indeed grateful). In due course Hans presented to us Billy Doolan, as a possible person interested in taking this journey of discovery with us and so it was that after a number of meetings Billy decided to partake in the project and travel to Italy.</a:t>
            </a:r>
          </a:p>
        </p:txBody>
      </p:sp>
      <p:sp>
        <p:nvSpPr>
          <p:cNvPr id="4" name="Slide Number Placeholder 3"/>
          <p:cNvSpPr>
            <a:spLocks noGrp="1"/>
          </p:cNvSpPr>
          <p:nvPr>
            <p:ph type="sldNum" sz="quarter" idx="10"/>
          </p:nvPr>
        </p:nvSpPr>
        <p:spPr/>
        <p:txBody>
          <a:bodyPr/>
          <a:lstStyle/>
          <a:p>
            <a:fld id="{757448CF-757C-4717-9AB1-DAA882B05B40}" type="slidenum">
              <a:rPr lang="en-AU" smtClean="0"/>
              <a:t>3</a:t>
            </a:fld>
            <a:endParaRPr lang="en-AU"/>
          </a:p>
        </p:txBody>
      </p:sp>
    </p:spTree>
    <p:extLst>
      <p:ext uri="{BB962C8B-B14F-4D97-AF65-F5344CB8AC3E}">
        <p14:creationId xmlns:p14="http://schemas.microsoft.com/office/powerpoint/2010/main" val="948504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30</a:t>
            </a:fld>
            <a:endParaRPr lang="en-AU"/>
          </a:p>
        </p:txBody>
      </p:sp>
    </p:spTree>
    <p:extLst>
      <p:ext uri="{BB962C8B-B14F-4D97-AF65-F5344CB8AC3E}">
        <p14:creationId xmlns:p14="http://schemas.microsoft.com/office/powerpoint/2010/main" val="2031467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31</a:t>
            </a:fld>
            <a:endParaRPr lang="en-AU"/>
          </a:p>
        </p:txBody>
      </p:sp>
    </p:spTree>
    <p:extLst>
      <p:ext uri="{BB962C8B-B14F-4D97-AF65-F5344CB8AC3E}">
        <p14:creationId xmlns:p14="http://schemas.microsoft.com/office/powerpoint/2010/main" val="3731809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32</a:t>
            </a:fld>
            <a:endParaRPr lang="en-AU"/>
          </a:p>
        </p:txBody>
      </p:sp>
    </p:spTree>
    <p:extLst>
      <p:ext uri="{BB962C8B-B14F-4D97-AF65-F5344CB8AC3E}">
        <p14:creationId xmlns:p14="http://schemas.microsoft.com/office/powerpoint/2010/main" val="2621314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33</a:t>
            </a:fld>
            <a:endParaRPr lang="en-AU"/>
          </a:p>
        </p:txBody>
      </p:sp>
    </p:spTree>
    <p:extLst>
      <p:ext uri="{BB962C8B-B14F-4D97-AF65-F5344CB8AC3E}">
        <p14:creationId xmlns:p14="http://schemas.microsoft.com/office/powerpoint/2010/main" val="3795229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34</a:t>
            </a:fld>
            <a:endParaRPr lang="en-AU"/>
          </a:p>
        </p:txBody>
      </p:sp>
    </p:spTree>
    <p:extLst>
      <p:ext uri="{BB962C8B-B14F-4D97-AF65-F5344CB8AC3E}">
        <p14:creationId xmlns:p14="http://schemas.microsoft.com/office/powerpoint/2010/main" val="29378008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35</a:t>
            </a:fld>
            <a:endParaRPr lang="en-AU"/>
          </a:p>
        </p:txBody>
      </p:sp>
    </p:spTree>
    <p:extLst>
      <p:ext uri="{BB962C8B-B14F-4D97-AF65-F5344CB8AC3E}">
        <p14:creationId xmlns:p14="http://schemas.microsoft.com/office/powerpoint/2010/main" val="13163483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36</a:t>
            </a:fld>
            <a:endParaRPr lang="en-AU"/>
          </a:p>
        </p:txBody>
      </p:sp>
    </p:spTree>
    <p:extLst>
      <p:ext uri="{BB962C8B-B14F-4D97-AF65-F5344CB8AC3E}">
        <p14:creationId xmlns:p14="http://schemas.microsoft.com/office/powerpoint/2010/main" val="41041299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37</a:t>
            </a:fld>
            <a:endParaRPr lang="en-AU"/>
          </a:p>
        </p:txBody>
      </p:sp>
    </p:spTree>
    <p:extLst>
      <p:ext uri="{BB962C8B-B14F-4D97-AF65-F5344CB8AC3E}">
        <p14:creationId xmlns:p14="http://schemas.microsoft.com/office/powerpoint/2010/main" val="3341736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38</a:t>
            </a:fld>
            <a:endParaRPr lang="en-AU"/>
          </a:p>
        </p:txBody>
      </p:sp>
    </p:spTree>
    <p:extLst>
      <p:ext uri="{BB962C8B-B14F-4D97-AF65-F5344CB8AC3E}">
        <p14:creationId xmlns:p14="http://schemas.microsoft.com/office/powerpoint/2010/main" val="1516081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cathedral was built by William II after the English archbishop of Palermo sought, with the solid backing of the Pope, to assert his authority over the king by refusing to </a:t>
            </a:r>
            <a:r>
              <a:rPr lang="en-AU" dirty="0" err="1"/>
              <a:t>honor</a:t>
            </a:r>
            <a:r>
              <a:rPr lang="en-AU" dirty="0"/>
              <a:t> his father's wishes to be buried at </a:t>
            </a:r>
            <a:r>
              <a:rPr lang="en-AU" dirty="0" err="1"/>
              <a:t>Cefalù</a:t>
            </a:r>
            <a:r>
              <a:rPr lang="en-AU" dirty="0"/>
              <a:t>, instead interring him at Palermo Cathedral. William II immediately set about building a bigger and more artistically inspired cathedral, appointing his own archbishop, and making his cathedral the royal pantheon. The results survive today almost exactly as built in the 1100s.</a:t>
            </a:r>
          </a:p>
          <a:p>
            <a:endParaRPr lang="en-AU" dirty="0"/>
          </a:p>
          <a:p>
            <a:r>
              <a:rPr lang="en-AU" dirty="0"/>
              <a:t>The interior is impressive in its spaciousness and rich decor. Not only are there mosaics throughout, but also large antique columns with decorative capitals, marble </a:t>
            </a:r>
            <a:r>
              <a:rPr lang="en-AU" dirty="0" err="1"/>
              <a:t>paneling</a:t>
            </a:r>
            <a:r>
              <a:rPr lang="en-AU" dirty="0"/>
              <a:t> on the lower wall surfaces, and an ornamental floor in the sanctuary. The mosaics cover the upper portions of the walls of the sanctuary and the nave, in all a surface area of roughly 7.600 </a:t>
            </a:r>
            <a:r>
              <a:rPr lang="en-AU" dirty="0" err="1"/>
              <a:t>sq</a:t>
            </a:r>
            <a:r>
              <a:rPr lang="en-AU" dirty="0"/>
              <a:t> m. The </a:t>
            </a:r>
            <a:r>
              <a:rPr lang="en-AU" dirty="0" err="1"/>
              <a:t>Monreale</a:t>
            </a:r>
            <a:r>
              <a:rPr lang="en-AU" dirty="0"/>
              <a:t> Cathedral thus presents the most extensive mosaic decor in Italy, surpassing even Venice's San Marco.</a:t>
            </a:r>
          </a:p>
        </p:txBody>
      </p:sp>
      <p:sp>
        <p:nvSpPr>
          <p:cNvPr id="4" name="Slide Number Placeholder 3"/>
          <p:cNvSpPr>
            <a:spLocks noGrp="1"/>
          </p:cNvSpPr>
          <p:nvPr>
            <p:ph type="sldNum" sz="quarter" idx="10"/>
          </p:nvPr>
        </p:nvSpPr>
        <p:spPr/>
        <p:txBody>
          <a:bodyPr/>
          <a:lstStyle/>
          <a:p>
            <a:fld id="{757448CF-757C-4717-9AB1-DAA882B05B40}" type="slidenum">
              <a:rPr lang="en-AU" smtClean="0"/>
              <a:t>39</a:t>
            </a:fld>
            <a:endParaRPr lang="en-AU"/>
          </a:p>
        </p:txBody>
      </p:sp>
    </p:spTree>
    <p:extLst>
      <p:ext uri="{BB962C8B-B14F-4D97-AF65-F5344CB8AC3E}">
        <p14:creationId xmlns:p14="http://schemas.microsoft.com/office/powerpoint/2010/main" val="429363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SICILY CROSS ROADS OF CIVILIZATIONS</a:t>
            </a:r>
          </a:p>
          <a:p>
            <a:endParaRPr lang="en-AU" dirty="0"/>
          </a:p>
          <a:p>
            <a:r>
              <a:rPr lang="en-AU" dirty="0"/>
              <a:t>1/6</a:t>
            </a:r>
            <a:r>
              <a:rPr lang="en-AU" baseline="30000" dirty="0"/>
              <a:t>th</a:t>
            </a:r>
            <a:r>
              <a:rPr lang="en-AU" dirty="0"/>
              <a:t> state of Victoria</a:t>
            </a:r>
          </a:p>
          <a:p>
            <a:endParaRPr lang="en-AU" dirty="0"/>
          </a:p>
          <a:p>
            <a:r>
              <a:rPr lang="en-AU" dirty="0"/>
              <a:t>5million  people</a:t>
            </a:r>
          </a:p>
          <a:p>
            <a:endParaRPr lang="en-AU" dirty="0"/>
          </a:p>
          <a:p>
            <a:r>
              <a:rPr lang="en-AU" dirty="0"/>
              <a:t>AT LEAST 12 COLONIZATIONS</a:t>
            </a:r>
          </a:p>
          <a:p>
            <a:endParaRPr lang="en-AU" dirty="0"/>
          </a:p>
          <a:p>
            <a:r>
              <a:rPr lang="en-AU" dirty="0"/>
              <a:t>3 PARTS – </a:t>
            </a:r>
            <a:r>
              <a:rPr lang="en-AU" dirty="0" err="1"/>
              <a:t>Siculi</a:t>
            </a:r>
            <a:r>
              <a:rPr lang="en-AU" dirty="0"/>
              <a:t>/</a:t>
            </a:r>
            <a:r>
              <a:rPr lang="en-AU" dirty="0" err="1"/>
              <a:t>sicani</a:t>
            </a:r>
            <a:r>
              <a:rPr lang="en-AU" dirty="0"/>
              <a:t>/</a:t>
            </a:r>
            <a:r>
              <a:rPr lang="en-AU" dirty="0" err="1"/>
              <a:t>elimi</a:t>
            </a:r>
            <a:endParaRPr lang="en-AU" dirty="0"/>
          </a:p>
          <a:p>
            <a:endParaRPr lang="en-AU" dirty="0"/>
          </a:p>
          <a:p>
            <a:r>
              <a:rPr lang="en-AU" dirty="0"/>
              <a:t>GREEKS/</a:t>
            </a:r>
            <a:r>
              <a:rPr lang="en-AU" dirty="0" err="1"/>
              <a:t>Carthagean</a:t>
            </a:r>
            <a:r>
              <a:rPr lang="en-AU" dirty="0"/>
              <a:t>/</a:t>
            </a:r>
            <a:r>
              <a:rPr lang="en-AU" dirty="0" err="1"/>
              <a:t>Phenicians</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4</a:t>
            </a:fld>
            <a:endParaRPr lang="en-AU"/>
          </a:p>
        </p:txBody>
      </p:sp>
    </p:spTree>
    <p:extLst>
      <p:ext uri="{BB962C8B-B14F-4D97-AF65-F5344CB8AC3E}">
        <p14:creationId xmlns:p14="http://schemas.microsoft.com/office/powerpoint/2010/main" val="3933789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40</a:t>
            </a:fld>
            <a:endParaRPr lang="en-AU"/>
          </a:p>
        </p:txBody>
      </p:sp>
    </p:spTree>
    <p:extLst>
      <p:ext uri="{BB962C8B-B14F-4D97-AF65-F5344CB8AC3E}">
        <p14:creationId xmlns:p14="http://schemas.microsoft.com/office/powerpoint/2010/main" val="2249839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41</a:t>
            </a:fld>
            <a:endParaRPr lang="en-AU"/>
          </a:p>
        </p:txBody>
      </p:sp>
    </p:spTree>
    <p:extLst>
      <p:ext uri="{BB962C8B-B14F-4D97-AF65-F5344CB8AC3E}">
        <p14:creationId xmlns:p14="http://schemas.microsoft.com/office/powerpoint/2010/main" val="2461160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Between 6000 and 10,000 years old, the Upper Palaeolithic wall paintings and </a:t>
            </a:r>
            <a:r>
              <a:rPr lang="en-AU" dirty="0" err="1"/>
              <a:t>neolithic</a:t>
            </a:r>
            <a:r>
              <a:rPr lang="en-AU" dirty="0"/>
              <a:t> incised drawings at the Genovese Cave were discovered in 1949 by Francesca </a:t>
            </a:r>
            <a:r>
              <a:rPr lang="en-AU" dirty="0" err="1"/>
              <a:t>Minellono</a:t>
            </a:r>
            <a:r>
              <a:rPr lang="en-AU" dirty="0"/>
              <a:t>, a painter from Florence who was holidaying on </a:t>
            </a:r>
            <a:r>
              <a:rPr lang="en-AU" dirty="0" err="1"/>
              <a:t>Levanzo</a:t>
            </a:r>
            <a:r>
              <a:rPr lang="en-AU" dirty="0"/>
              <a:t>. Mostly featuring animals, the later ones also include men and tuna.</a:t>
            </a:r>
          </a:p>
        </p:txBody>
      </p:sp>
      <p:sp>
        <p:nvSpPr>
          <p:cNvPr id="4" name="Slide Number Placeholder 3"/>
          <p:cNvSpPr>
            <a:spLocks noGrp="1"/>
          </p:cNvSpPr>
          <p:nvPr>
            <p:ph type="sldNum" sz="quarter" idx="10"/>
          </p:nvPr>
        </p:nvSpPr>
        <p:spPr/>
        <p:txBody>
          <a:bodyPr/>
          <a:lstStyle/>
          <a:p>
            <a:fld id="{757448CF-757C-4717-9AB1-DAA882B05B40}" type="slidenum">
              <a:rPr lang="en-AU" smtClean="0"/>
              <a:t>42</a:t>
            </a:fld>
            <a:endParaRPr lang="en-AU"/>
          </a:p>
        </p:txBody>
      </p:sp>
    </p:spTree>
    <p:extLst>
      <p:ext uri="{BB962C8B-B14F-4D97-AF65-F5344CB8AC3E}">
        <p14:creationId xmlns:p14="http://schemas.microsoft.com/office/powerpoint/2010/main" val="1819538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43</a:t>
            </a:fld>
            <a:endParaRPr lang="en-AU"/>
          </a:p>
        </p:txBody>
      </p:sp>
    </p:spTree>
    <p:extLst>
      <p:ext uri="{BB962C8B-B14F-4D97-AF65-F5344CB8AC3E}">
        <p14:creationId xmlns:p14="http://schemas.microsoft.com/office/powerpoint/2010/main" val="1238328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44</a:t>
            </a:fld>
            <a:endParaRPr lang="en-AU"/>
          </a:p>
        </p:txBody>
      </p:sp>
    </p:spTree>
    <p:extLst>
      <p:ext uri="{BB962C8B-B14F-4D97-AF65-F5344CB8AC3E}">
        <p14:creationId xmlns:p14="http://schemas.microsoft.com/office/powerpoint/2010/main" val="3713872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a:t>
            </a:r>
            <a:r>
              <a:rPr lang="en-AU" b="1" dirty="0" err="1"/>
              <a:t>Nebrodi</a:t>
            </a:r>
            <a:r>
              <a:rPr lang="en-AU" dirty="0"/>
              <a:t> is Sicily’s largest </a:t>
            </a:r>
            <a:r>
              <a:rPr lang="en-AU" dirty="0" err="1"/>
              <a:t>national</a:t>
            </a:r>
            <a:r>
              <a:rPr lang="en-AU" b="1" dirty="0" err="1"/>
              <a:t>park</a:t>
            </a:r>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45</a:t>
            </a:fld>
            <a:endParaRPr lang="en-AU"/>
          </a:p>
        </p:txBody>
      </p:sp>
    </p:spTree>
    <p:extLst>
      <p:ext uri="{BB962C8B-B14F-4D97-AF65-F5344CB8AC3E}">
        <p14:creationId xmlns:p14="http://schemas.microsoft.com/office/powerpoint/2010/main" val="386867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48</a:t>
            </a:fld>
            <a:endParaRPr lang="en-AU"/>
          </a:p>
        </p:txBody>
      </p:sp>
    </p:spTree>
    <p:extLst>
      <p:ext uri="{BB962C8B-B14F-4D97-AF65-F5344CB8AC3E}">
        <p14:creationId xmlns:p14="http://schemas.microsoft.com/office/powerpoint/2010/main" val="2946590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49</a:t>
            </a:fld>
            <a:endParaRPr lang="en-AU"/>
          </a:p>
        </p:txBody>
      </p:sp>
    </p:spTree>
    <p:extLst>
      <p:ext uri="{BB962C8B-B14F-4D97-AF65-F5344CB8AC3E}">
        <p14:creationId xmlns:p14="http://schemas.microsoft.com/office/powerpoint/2010/main" val="1195925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50</a:t>
            </a:fld>
            <a:endParaRPr lang="en-AU"/>
          </a:p>
        </p:txBody>
      </p:sp>
    </p:spTree>
    <p:extLst>
      <p:ext uri="{BB962C8B-B14F-4D97-AF65-F5344CB8AC3E}">
        <p14:creationId xmlns:p14="http://schemas.microsoft.com/office/powerpoint/2010/main" val="1433275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51</a:t>
            </a:fld>
            <a:endParaRPr lang="en-AU"/>
          </a:p>
        </p:txBody>
      </p:sp>
    </p:spTree>
    <p:extLst>
      <p:ext uri="{BB962C8B-B14F-4D97-AF65-F5344CB8AC3E}">
        <p14:creationId xmlns:p14="http://schemas.microsoft.com/office/powerpoint/2010/main" val="3112848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the most active stratovolcano in the world. </a:t>
            </a:r>
          </a:p>
          <a:p>
            <a:endParaRPr lang="en-AU" dirty="0"/>
          </a:p>
          <a:p>
            <a:r>
              <a:rPr lang="en-AU" dirty="0"/>
              <a:t>19,237 uninhabited hectares on the highest part of Mount Etna – classifies as UNESCO WHS</a:t>
            </a:r>
          </a:p>
          <a:p>
            <a:endParaRPr lang="en-AU" dirty="0"/>
          </a:p>
          <a:p>
            <a:r>
              <a:rPr lang="en-AU" dirty="0"/>
              <a:t>The eruptive history of the volcano can be traced back 500,000 years and at least 2,700 years of this activity has been documented.</a:t>
            </a:r>
          </a:p>
          <a:p>
            <a:endParaRPr lang="en-AU" dirty="0"/>
          </a:p>
          <a:p>
            <a:r>
              <a:rPr lang="en-AU" dirty="0"/>
              <a:t>MANY VILLAGES ON ITS SLOPES</a:t>
            </a:r>
          </a:p>
          <a:p>
            <a:endParaRPr lang="en-AU" dirty="0"/>
          </a:p>
          <a:p>
            <a:r>
              <a:rPr lang="en-AU" dirty="0"/>
              <a:t>HIGHT : 3 329.6 </a:t>
            </a:r>
            <a:r>
              <a:rPr lang="en-AU" dirty="0" err="1"/>
              <a:t>mt</a:t>
            </a:r>
            <a:r>
              <a:rPr lang="en-AU" dirty="0"/>
              <a:t> (10,924 feet)</a:t>
            </a:r>
          </a:p>
          <a:p>
            <a:endParaRPr lang="en-AU" dirty="0"/>
          </a:p>
          <a:p>
            <a:r>
              <a:rPr lang="en-AU" dirty="0"/>
              <a:t>CIRCUMFERENCE at its base 150km (93 miles)</a:t>
            </a:r>
          </a:p>
          <a:p>
            <a:endParaRPr lang="en-AU" dirty="0"/>
          </a:p>
          <a:p>
            <a:r>
              <a:rPr lang="en-AU" dirty="0"/>
              <a:t>WORLD HERITAGE SITE – 2013</a:t>
            </a:r>
          </a:p>
          <a:p>
            <a:endParaRPr lang="en-AU" dirty="0"/>
          </a:p>
          <a:p>
            <a:r>
              <a:rPr lang="en-AU" dirty="0"/>
              <a:t>Millennium Volcano</a:t>
            </a:r>
          </a:p>
          <a:p>
            <a:endParaRPr lang="en-AU" dirty="0"/>
          </a:p>
          <a:p>
            <a:r>
              <a:rPr lang="en-AU" dirty="0"/>
              <a:t>BILLY’s contribution</a:t>
            </a:r>
          </a:p>
          <a:p>
            <a:endParaRPr lang="en-AU" dirty="0"/>
          </a:p>
          <a:p>
            <a:endParaRPr lang="en-AU" dirty="0"/>
          </a:p>
          <a:p>
            <a:r>
              <a:rPr lang="en-AU" dirty="0"/>
              <a:t>Etna from </a:t>
            </a:r>
            <a:r>
              <a:rPr lang="en-AU" dirty="0" err="1"/>
              <a:t>Regalbuto</a:t>
            </a:r>
            <a:endParaRPr lang="en-AU" dirty="0"/>
          </a:p>
          <a:p>
            <a:endParaRPr lang="en-AU" dirty="0"/>
          </a:p>
          <a:p>
            <a:endParaRPr lang="en-AU" dirty="0"/>
          </a:p>
          <a:p>
            <a:endParaRPr lang="en-AU" dirty="0"/>
          </a:p>
          <a:p>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5</a:t>
            </a:fld>
            <a:endParaRPr lang="en-AU"/>
          </a:p>
        </p:txBody>
      </p:sp>
    </p:spTree>
    <p:extLst>
      <p:ext uri="{BB962C8B-B14F-4D97-AF65-F5344CB8AC3E}">
        <p14:creationId xmlns:p14="http://schemas.microsoft.com/office/powerpoint/2010/main" val="15248553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52</a:t>
            </a:fld>
            <a:endParaRPr lang="en-AU"/>
          </a:p>
        </p:txBody>
      </p:sp>
    </p:spTree>
    <p:extLst>
      <p:ext uri="{BB962C8B-B14F-4D97-AF65-F5344CB8AC3E}">
        <p14:creationId xmlns:p14="http://schemas.microsoft.com/office/powerpoint/2010/main" val="25653333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53</a:t>
            </a:fld>
            <a:endParaRPr lang="en-AU"/>
          </a:p>
        </p:txBody>
      </p:sp>
    </p:spTree>
    <p:extLst>
      <p:ext uri="{BB962C8B-B14F-4D97-AF65-F5344CB8AC3E}">
        <p14:creationId xmlns:p14="http://schemas.microsoft.com/office/powerpoint/2010/main" val="32195862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54</a:t>
            </a:fld>
            <a:endParaRPr lang="en-AU"/>
          </a:p>
        </p:txBody>
      </p:sp>
    </p:spTree>
    <p:extLst>
      <p:ext uri="{BB962C8B-B14F-4D97-AF65-F5344CB8AC3E}">
        <p14:creationId xmlns:p14="http://schemas.microsoft.com/office/powerpoint/2010/main" val="40992897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55</a:t>
            </a:fld>
            <a:endParaRPr lang="en-AU"/>
          </a:p>
        </p:txBody>
      </p:sp>
    </p:spTree>
    <p:extLst>
      <p:ext uri="{BB962C8B-B14F-4D97-AF65-F5344CB8AC3E}">
        <p14:creationId xmlns:p14="http://schemas.microsoft.com/office/powerpoint/2010/main" val="361374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56</a:t>
            </a:fld>
            <a:endParaRPr lang="en-AU"/>
          </a:p>
        </p:txBody>
      </p:sp>
    </p:spTree>
    <p:extLst>
      <p:ext uri="{BB962C8B-B14F-4D97-AF65-F5344CB8AC3E}">
        <p14:creationId xmlns:p14="http://schemas.microsoft.com/office/powerpoint/2010/main" val="28130808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Peter Rayner – Charge’ </a:t>
            </a:r>
            <a:r>
              <a:rPr lang="en-AU" dirty="0" err="1"/>
              <a:t>D’Affairs</a:t>
            </a:r>
            <a:r>
              <a:rPr lang="en-AU" dirty="0"/>
              <a:t> – Australian</a:t>
            </a:r>
            <a:r>
              <a:rPr lang="en-AU" baseline="0" dirty="0"/>
              <a:t> Embassy in Rome</a:t>
            </a:r>
          </a:p>
          <a:p>
            <a:r>
              <a:rPr lang="en-AU" baseline="0" dirty="0"/>
              <a:t>Mariella </a:t>
            </a:r>
            <a:r>
              <a:rPr lang="en-AU" baseline="0" dirty="0" err="1"/>
              <a:t>Muti</a:t>
            </a:r>
            <a:r>
              <a:rPr lang="en-AU" baseline="0" dirty="0"/>
              <a:t> – </a:t>
            </a:r>
            <a:r>
              <a:rPr lang="en-AU" baseline="0" dirty="0" err="1"/>
              <a:t>Assessore</a:t>
            </a:r>
            <a:r>
              <a:rPr lang="en-AU" baseline="0" dirty="0"/>
              <a:t> </a:t>
            </a:r>
            <a:r>
              <a:rPr lang="en-AU" baseline="0" dirty="0" err="1"/>
              <a:t>alla</a:t>
            </a:r>
            <a:r>
              <a:rPr lang="en-AU" baseline="0" dirty="0"/>
              <a:t> </a:t>
            </a:r>
            <a:r>
              <a:rPr lang="en-AU" baseline="0" dirty="0" err="1"/>
              <a:t>Cultura</a:t>
            </a:r>
            <a:endParaRPr lang="en-AU" baseline="0" dirty="0"/>
          </a:p>
          <a:p>
            <a:r>
              <a:rPr lang="en-AU" baseline="0" dirty="0"/>
              <a:t>Roberto </a:t>
            </a:r>
            <a:r>
              <a:rPr lang="en-AU" baseline="0" dirty="0" err="1"/>
              <a:t>Visentin</a:t>
            </a:r>
            <a:r>
              <a:rPr lang="en-AU" baseline="0" dirty="0"/>
              <a:t> – Major of </a:t>
            </a:r>
            <a:r>
              <a:rPr lang="en-AU" baseline="0" dirty="0" err="1"/>
              <a:t>Siracusa</a:t>
            </a:r>
            <a:endParaRPr lang="en-AU" dirty="0"/>
          </a:p>
          <a:p>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57</a:t>
            </a:fld>
            <a:endParaRPr lang="en-AU"/>
          </a:p>
        </p:txBody>
      </p:sp>
    </p:spTree>
    <p:extLst>
      <p:ext uri="{BB962C8B-B14F-4D97-AF65-F5344CB8AC3E}">
        <p14:creationId xmlns:p14="http://schemas.microsoft.com/office/powerpoint/2010/main" val="26404999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Peter Rayner – Charge’ </a:t>
            </a:r>
            <a:r>
              <a:rPr lang="en-AU" dirty="0" err="1"/>
              <a:t>D’Affairs</a:t>
            </a:r>
            <a:r>
              <a:rPr lang="en-AU" dirty="0"/>
              <a:t> – Australian</a:t>
            </a:r>
            <a:r>
              <a:rPr lang="en-AU" baseline="0" dirty="0"/>
              <a:t> Embassy in Rome</a:t>
            </a:r>
          </a:p>
          <a:p>
            <a:r>
              <a:rPr lang="en-AU" baseline="0" dirty="0"/>
              <a:t>Mariella </a:t>
            </a:r>
            <a:r>
              <a:rPr lang="en-AU" baseline="0" dirty="0" err="1"/>
              <a:t>Muti</a:t>
            </a:r>
            <a:r>
              <a:rPr lang="en-AU" baseline="0" dirty="0"/>
              <a:t> – </a:t>
            </a:r>
            <a:r>
              <a:rPr lang="en-AU" baseline="0" dirty="0" err="1"/>
              <a:t>Assessore</a:t>
            </a:r>
            <a:r>
              <a:rPr lang="en-AU" baseline="0" dirty="0"/>
              <a:t> </a:t>
            </a:r>
            <a:r>
              <a:rPr lang="en-AU" baseline="0" dirty="0" err="1"/>
              <a:t>alla</a:t>
            </a:r>
            <a:r>
              <a:rPr lang="en-AU" baseline="0" dirty="0"/>
              <a:t> </a:t>
            </a:r>
            <a:r>
              <a:rPr lang="en-AU" baseline="0" dirty="0" err="1"/>
              <a:t>Cultura</a:t>
            </a:r>
            <a:endParaRPr lang="en-AU" baseline="0" dirty="0"/>
          </a:p>
          <a:p>
            <a:r>
              <a:rPr lang="en-AU" baseline="0" dirty="0"/>
              <a:t>Roberto </a:t>
            </a:r>
            <a:r>
              <a:rPr lang="en-AU" baseline="0" dirty="0" err="1"/>
              <a:t>Visentin</a:t>
            </a:r>
            <a:r>
              <a:rPr lang="en-AU" baseline="0" dirty="0"/>
              <a:t> – Major of </a:t>
            </a:r>
            <a:r>
              <a:rPr lang="en-AU" baseline="0" dirty="0" err="1"/>
              <a:t>Siracusa</a:t>
            </a:r>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58</a:t>
            </a:fld>
            <a:endParaRPr lang="en-AU"/>
          </a:p>
        </p:txBody>
      </p:sp>
    </p:spTree>
    <p:extLst>
      <p:ext uri="{BB962C8B-B14F-4D97-AF65-F5344CB8AC3E}">
        <p14:creationId xmlns:p14="http://schemas.microsoft.com/office/powerpoint/2010/main" val="3941503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Exhibition</a:t>
            </a:r>
            <a:r>
              <a:rPr lang="en-AU" baseline="0" dirty="0"/>
              <a:t> </a:t>
            </a:r>
            <a:r>
              <a:rPr lang="en-AU" baseline="0" dirty="0" err="1"/>
              <a:t>innaugurated</a:t>
            </a:r>
            <a:r>
              <a:rPr lang="en-AU" baseline="0" dirty="0"/>
              <a:t> by </a:t>
            </a:r>
            <a:r>
              <a:rPr lang="en-AU" baseline="0" dirty="0" err="1"/>
              <a:t>Dott</a:t>
            </a:r>
            <a:r>
              <a:rPr lang="en-AU" baseline="0" dirty="0"/>
              <a:t>. Giuseppe Monaco – President Province of Enna</a:t>
            </a:r>
            <a:endParaRPr lang="en-AU" dirty="0"/>
          </a:p>
        </p:txBody>
      </p:sp>
      <p:sp>
        <p:nvSpPr>
          <p:cNvPr id="4" name="Slide Number Placeholder 3"/>
          <p:cNvSpPr>
            <a:spLocks noGrp="1"/>
          </p:cNvSpPr>
          <p:nvPr>
            <p:ph type="sldNum" sz="quarter" idx="10"/>
          </p:nvPr>
        </p:nvSpPr>
        <p:spPr/>
        <p:txBody>
          <a:bodyPr/>
          <a:lstStyle/>
          <a:p>
            <a:fld id="{757448CF-757C-4717-9AB1-DAA882B05B40}" type="slidenum">
              <a:rPr lang="en-AU" smtClean="0"/>
              <a:t>59</a:t>
            </a:fld>
            <a:endParaRPr lang="en-AU"/>
          </a:p>
        </p:txBody>
      </p:sp>
    </p:spTree>
    <p:extLst>
      <p:ext uri="{BB962C8B-B14F-4D97-AF65-F5344CB8AC3E}">
        <p14:creationId xmlns:p14="http://schemas.microsoft.com/office/powerpoint/2010/main" val="1898428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60</a:t>
            </a:fld>
            <a:endParaRPr lang="en-AU"/>
          </a:p>
        </p:txBody>
      </p:sp>
    </p:spTree>
    <p:extLst>
      <p:ext uri="{BB962C8B-B14F-4D97-AF65-F5344CB8AC3E}">
        <p14:creationId xmlns:p14="http://schemas.microsoft.com/office/powerpoint/2010/main" val="3092099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61</a:t>
            </a:fld>
            <a:endParaRPr lang="en-AU"/>
          </a:p>
        </p:txBody>
      </p:sp>
    </p:spTree>
    <p:extLst>
      <p:ext uri="{BB962C8B-B14F-4D97-AF65-F5344CB8AC3E}">
        <p14:creationId xmlns:p14="http://schemas.microsoft.com/office/powerpoint/2010/main" val="257334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755650"/>
            <a:ext cx="4572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a:t>
            </a:fld>
            <a:endParaRPr lang="en-AU"/>
          </a:p>
        </p:txBody>
      </p:sp>
    </p:spTree>
    <p:extLst>
      <p:ext uri="{BB962C8B-B14F-4D97-AF65-F5344CB8AC3E}">
        <p14:creationId xmlns:p14="http://schemas.microsoft.com/office/powerpoint/2010/main" val="459579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62</a:t>
            </a:fld>
            <a:endParaRPr lang="en-AU"/>
          </a:p>
        </p:txBody>
      </p:sp>
    </p:spTree>
    <p:extLst>
      <p:ext uri="{BB962C8B-B14F-4D97-AF65-F5344CB8AC3E}">
        <p14:creationId xmlns:p14="http://schemas.microsoft.com/office/powerpoint/2010/main" val="2898290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63</a:t>
            </a:fld>
            <a:endParaRPr lang="en-AU"/>
          </a:p>
        </p:txBody>
      </p:sp>
    </p:spTree>
    <p:extLst>
      <p:ext uri="{BB962C8B-B14F-4D97-AF65-F5344CB8AC3E}">
        <p14:creationId xmlns:p14="http://schemas.microsoft.com/office/powerpoint/2010/main" val="1467943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64</a:t>
            </a:fld>
            <a:endParaRPr lang="en-AU"/>
          </a:p>
        </p:txBody>
      </p:sp>
    </p:spTree>
    <p:extLst>
      <p:ext uri="{BB962C8B-B14F-4D97-AF65-F5344CB8AC3E}">
        <p14:creationId xmlns:p14="http://schemas.microsoft.com/office/powerpoint/2010/main" val="2146453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65</a:t>
            </a:fld>
            <a:endParaRPr lang="en-AU"/>
          </a:p>
        </p:txBody>
      </p:sp>
    </p:spTree>
    <p:extLst>
      <p:ext uri="{BB962C8B-B14F-4D97-AF65-F5344CB8AC3E}">
        <p14:creationId xmlns:p14="http://schemas.microsoft.com/office/powerpoint/2010/main" val="13089268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66</a:t>
            </a:fld>
            <a:endParaRPr lang="en-AU"/>
          </a:p>
        </p:txBody>
      </p:sp>
    </p:spTree>
    <p:extLst>
      <p:ext uri="{BB962C8B-B14F-4D97-AF65-F5344CB8AC3E}">
        <p14:creationId xmlns:p14="http://schemas.microsoft.com/office/powerpoint/2010/main" val="3908179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7</a:t>
            </a:fld>
            <a:endParaRPr lang="en-AU"/>
          </a:p>
        </p:txBody>
      </p:sp>
    </p:spTree>
    <p:extLst>
      <p:ext uri="{BB962C8B-B14F-4D97-AF65-F5344CB8AC3E}">
        <p14:creationId xmlns:p14="http://schemas.microsoft.com/office/powerpoint/2010/main" val="69991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8</a:t>
            </a:fld>
            <a:endParaRPr lang="en-AU"/>
          </a:p>
        </p:txBody>
      </p:sp>
    </p:spTree>
    <p:extLst>
      <p:ext uri="{BB962C8B-B14F-4D97-AF65-F5344CB8AC3E}">
        <p14:creationId xmlns:p14="http://schemas.microsoft.com/office/powerpoint/2010/main" val="1212530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4704" y="827584"/>
            <a:ext cx="4572000" cy="34290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7448CF-757C-4717-9AB1-DAA882B05B40}" type="slidenum">
              <a:rPr lang="en-AU" smtClean="0"/>
              <a:t>9</a:t>
            </a:fld>
            <a:endParaRPr lang="en-AU"/>
          </a:p>
        </p:txBody>
      </p:sp>
    </p:spTree>
    <p:extLst>
      <p:ext uri="{BB962C8B-B14F-4D97-AF65-F5344CB8AC3E}">
        <p14:creationId xmlns:p14="http://schemas.microsoft.com/office/powerpoint/2010/main" val="42063194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5BFB0722-19FB-44EA-AD35-85980C7B52C6}" type="datetimeFigureOut">
              <a:rPr lang="en-AU" smtClean="0"/>
              <a:t>17/10/2023</a:t>
            </a:fld>
            <a:endParaRPr lang="en-AU"/>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AU"/>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3B122AC-F06C-47D0-8DED-40A9875E8883}" type="slidenum">
              <a:rPr lang="en-AU" smtClean="0"/>
              <a:t>‹N›</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BFB0722-19FB-44EA-AD35-85980C7B52C6}" type="datetimeFigureOut">
              <a:rPr lang="en-AU" smtClean="0"/>
              <a:t>17/10/2023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B122AC-F06C-47D0-8DED-40A9875E8883}" type="slidenum">
              <a:rPr lang="en-AU" smtClean="0"/>
              <a:t>‹N›</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BFB0722-19FB-44EA-AD35-85980C7B52C6}" type="datetimeFigureOut">
              <a:rPr lang="en-AU" smtClean="0"/>
              <a:t>17/10/2023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B122AC-F06C-47D0-8DED-40A9875E8883}" type="slidenum">
              <a:rPr lang="en-AU" smtClean="0"/>
              <a:t>‹N›</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BFB0722-19FB-44EA-AD35-85980C7B52C6}" type="datetimeFigureOut">
              <a:rPr lang="en-AU" smtClean="0"/>
              <a:t>17/10/2023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B122AC-F06C-47D0-8DED-40A9875E8883}" type="slidenum">
              <a:rPr lang="en-AU" smtClean="0"/>
              <a:t>‹N›</a:t>
            </a:fld>
            <a:endParaRPr lang="en-AU"/>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BFB0722-19FB-44EA-AD35-85980C7B52C6}" type="datetimeFigureOut">
              <a:rPr lang="en-AU" smtClean="0"/>
              <a:t>17/10/2023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3B122AC-F06C-47D0-8DED-40A9875E8883}" type="slidenum">
              <a:rPr lang="en-AU" smtClean="0"/>
              <a:t>‹N›</a:t>
            </a:fld>
            <a:endParaRPr lang="en-AU"/>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BFB0722-19FB-44EA-AD35-85980C7B52C6}" type="datetimeFigureOut">
              <a:rPr lang="en-AU" smtClean="0"/>
              <a:t>17/10/2023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3B122AC-F06C-47D0-8DED-40A9875E8883}" type="slidenum">
              <a:rPr lang="en-AU" smtClean="0"/>
              <a:t>‹N›</a:t>
            </a:fld>
            <a:endParaRPr lang="en-AU"/>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BFB0722-19FB-44EA-AD35-85980C7B52C6}" type="datetimeFigureOut">
              <a:rPr lang="en-AU" smtClean="0"/>
              <a:t>17/10/2023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3B122AC-F06C-47D0-8DED-40A9875E8883}" type="slidenum">
              <a:rPr lang="en-AU" smtClean="0"/>
              <a:t>‹N›</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BFB0722-19FB-44EA-AD35-85980C7B52C6}" type="datetimeFigureOut">
              <a:rPr lang="en-AU" smtClean="0"/>
              <a:t>17/10/2023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3B122AC-F06C-47D0-8DED-40A9875E8883}" type="slidenum">
              <a:rPr lang="en-AU" smtClean="0"/>
              <a:t>‹N›</a:t>
            </a:fld>
            <a:endParaRPr lang="en-AU"/>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B0722-19FB-44EA-AD35-85980C7B52C6}" type="datetimeFigureOut">
              <a:rPr lang="en-AU" smtClean="0"/>
              <a:t>17/10/2023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3B122AC-F06C-47D0-8DED-40A9875E8883}" type="slidenum">
              <a:rPr lang="en-AU" smtClean="0"/>
              <a:t>‹N›</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5BFB0722-19FB-44EA-AD35-85980C7B52C6}" type="datetimeFigureOut">
              <a:rPr lang="en-AU" smtClean="0"/>
              <a:t>17/10/2023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3B122AC-F06C-47D0-8DED-40A9875E8883}" type="slidenum">
              <a:rPr lang="en-AU" smtClean="0"/>
              <a:t>‹N›</a:t>
            </a:fld>
            <a:endParaRPr lang="en-A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5BFB0722-19FB-44EA-AD35-85980C7B52C6}" type="datetimeFigureOut">
              <a:rPr lang="en-AU" smtClean="0"/>
              <a:t>17/10/2023</a:t>
            </a:fld>
            <a:endParaRPr lang="en-AU"/>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AU"/>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3B122AC-F06C-47D0-8DED-40A9875E8883}" type="slidenum">
              <a:rPr lang="en-AU" smtClean="0"/>
              <a:t>‹N›</a:t>
            </a:fld>
            <a:endParaRPr lang="en-AU"/>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FB0722-19FB-44EA-AD35-85980C7B52C6}" type="datetimeFigureOut">
              <a:rPr lang="en-AU" smtClean="0"/>
              <a:t>17/10/2023</a:t>
            </a:fld>
            <a:endParaRPr lang="en-AU"/>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AU"/>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3B122AC-F06C-47D0-8DED-40A9875E8883}" type="slidenum">
              <a:rPr lang="en-AU" smtClean="0"/>
              <a:t>‹N›</a:t>
            </a:fld>
            <a:endParaRPr lang="en-AU"/>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764705"/>
            <a:ext cx="8710736" cy="1512168"/>
          </a:xfrm>
        </p:spPr>
        <p:txBody>
          <a:bodyPr>
            <a:normAutofit fontScale="90000"/>
          </a:bodyPr>
          <a:lstStyle/>
          <a:p>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solidFill>
                  <a:srgbClr val="C00000"/>
                </a:solidFill>
              </a:rPr>
            </a:br>
            <a:br>
              <a:rPr lang="en-AU" dirty="0"/>
            </a:br>
            <a:r>
              <a:rPr lang="en-AU" dirty="0">
                <a:solidFill>
                  <a:srgbClr val="C00000"/>
                </a:solidFill>
              </a:rPr>
              <a:t>Spirit of two islands </a:t>
            </a:r>
            <a:br>
              <a:rPr lang="en-AU" dirty="0">
                <a:solidFill>
                  <a:srgbClr val="C00000"/>
                </a:solidFill>
              </a:rPr>
            </a:br>
            <a:r>
              <a:rPr lang="en-AU" dirty="0">
                <a:solidFill>
                  <a:srgbClr val="C00000"/>
                </a:solidFill>
              </a:rPr>
              <a:t>Terra </a:t>
            </a:r>
            <a:r>
              <a:rPr lang="en-AU" dirty="0" err="1">
                <a:solidFill>
                  <a:srgbClr val="C00000"/>
                </a:solidFill>
              </a:rPr>
              <a:t>Sicula</a:t>
            </a:r>
            <a:r>
              <a:rPr lang="en-AU" dirty="0">
                <a:solidFill>
                  <a:srgbClr val="C00000"/>
                </a:solidFill>
              </a:rPr>
              <a:t> - Terra Australis</a:t>
            </a:r>
            <a:endParaRPr lang="en-AU" dirty="0"/>
          </a:p>
        </p:txBody>
      </p:sp>
      <p:sp>
        <p:nvSpPr>
          <p:cNvPr id="3" name="Subtitle 2"/>
          <p:cNvSpPr>
            <a:spLocks noGrp="1"/>
          </p:cNvSpPr>
          <p:nvPr>
            <p:ph type="subTitle" idx="1"/>
          </p:nvPr>
        </p:nvSpPr>
        <p:spPr>
          <a:xfrm>
            <a:off x="685800" y="2420888"/>
            <a:ext cx="7918648" cy="2390423"/>
          </a:xfrm>
        </p:spPr>
        <p:txBody>
          <a:bodyPr>
            <a:normAutofit fontScale="70000" lnSpcReduction="20000"/>
          </a:bodyPr>
          <a:lstStyle/>
          <a:p>
            <a:endParaRPr lang="en-AU" dirty="0"/>
          </a:p>
          <a:p>
            <a:r>
              <a:rPr lang="en-AU" b="1" dirty="0"/>
              <a:t>Maria </a:t>
            </a:r>
            <a:r>
              <a:rPr lang="en-AU" b="1" dirty="0" err="1"/>
              <a:t>Sanciolo</a:t>
            </a:r>
            <a:r>
              <a:rPr lang="en-AU" b="1" dirty="0"/>
              <a:t>-Bell</a:t>
            </a:r>
          </a:p>
          <a:p>
            <a:r>
              <a:rPr lang="en-AU" b="1" dirty="0"/>
              <a:t>President</a:t>
            </a:r>
          </a:p>
          <a:p>
            <a:r>
              <a:rPr lang="en-AU" b="1" dirty="0"/>
              <a:t>Institute of Culture Sicily Australia (I.C.S.A.)</a:t>
            </a:r>
          </a:p>
          <a:p>
            <a:r>
              <a:rPr lang="en-AU" b="1" dirty="0"/>
              <a:t> </a:t>
            </a:r>
          </a:p>
          <a:p>
            <a:r>
              <a:rPr lang="en-AU" b="1" dirty="0"/>
              <a:t>Athenaeum Club </a:t>
            </a:r>
          </a:p>
          <a:p>
            <a:r>
              <a:rPr lang="en-AU" b="1" dirty="0"/>
              <a:t>La </a:t>
            </a:r>
            <a:r>
              <a:rPr lang="en-AU" b="1" dirty="0" err="1"/>
              <a:t>Tavola</a:t>
            </a:r>
            <a:r>
              <a:rPr lang="en-AU" b="1" dirty="0"/>
              <a:t> </a:t>
            </a:r>
            <a:r>
              <a:rPr lang="en-AU" b="1" dirty="0" err="1"/>
              <a:t>Italiana</a:t>
            </a:r>
            <a:endParaRPr lang="en-AU" b="1" dirty="0"/>
          </a:p>
          <a:p>
            <a:r>
              <a:rPr lang="en-AU" b="1" dirty="0"/>
              <a:t>18</a:t>
            </a:r>
            <a:r>
              <a:rPr lang="en-AU" b="1" baseline="30000" dirty="0"/>
              <a:t>th</a:t>
            </a:r>
            <a:r>
              <a:rPr lang="en-AU" b="1" dirty="0"/>
              <a:t> July 2018</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81128"/>
            <a:ext cx="2906068" cy="52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661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43608" y="1484784"/>
            <a:ext cx="7416824" cy="4464496"/>
          </a:xfrm>
        </p:spPr>
      </p:pic>
      <p:sp>
        <p:nvSpPr>
          <p:cNvPr id="3" name="Title 2"/>
          <p:cNvSpPr>
            <a:spLocks noGrp="1"/>
          </p:cNvSpPr>
          <p:nvPr>
            <p:ph type="title"/>
          </p:nvPr>
        </p:nvSpPr>
        <p:spPr/>
        <p:txBody>
          <a:bodyPr>
            <a:normAutofit fontScale="90000"/>
          </a:bodyPr>
          <a:lstStyle/>
          <a:p>
            <a:r>
              <a:rPr lang="en-AU" sz="3600" dirty="0"/>
              <a:t>CIANE RIVER</a:t>
            </a:r>
            <a:br>
              <a:rPr lang="en-AU" sz="3600" dirty="0"/>
            </a:br>
            <a:r>
              <a:rPr lang="en-AU" sz="3600" dirty="0" err="1"/>
              <a:t>Siracusa</a:t>
            </a:r>
            <a:endParaRPr lang="en-AU" sz="3600" dirty="0"/>
          </a:p>
        </p:txBody>
      </p:sp>
    </p:spTree>
    <p:extLst>
      <p:ext uri="{BB962C8B-B14F-4D97-AF65-F5344CB8AC3E}">
        <p14:creationId xmlns:p14="http://schemas.microsoft.com/office/powerpoint/2010/main" val="59074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20800" y="1585119"/>
            <a:ext cx="6995616" cy="4436170"/>
          </a:xfrm>
        </p:spPr>
      </p:pic>
      <p:sp>
        <p:nvSpPr>
          <p:cNvPr id="3" name="Title 2"/>
          <p:cNvSpPr>
            <a:spLocks noGrp="1"/>
          </p:cNvSpPr>
          <p:nvPr>
            <p:ph type="title"/>
          </p:nvPr>
        </p:nvSpPr>
        <p:spPr/>
        <p:txBody>
          <a:bodyPr>
            <a:normAutofit fontScale="90000"/>
          </a:bodyPr>
          <a:lstStyle/>
          <a:p>
            <a:r>
              <a:rPr lang="en-AU" sz="4000" dirty="0"/>
              <a:t>ARETHUSA FOUNTAIN</a:t>
            </a:r>
            <a:br>
              <a:rPr lang="en-AU" dirty="0"/>
            </a:br>
            <a:r>
              <a:rPr lang="en-AU" sz="4000" dirty="0" err="1"/>
              <a:t>Ortigia</a:t>
            </a:r>
            <a:endParaRPr lang="en-AU" sz="4000" dirty="0"/>
          </a:p>
        </p:txBody>
      </p:sp>
    </p:spTree>
    <p:extLst>
      <p:ext uri="{BB962C8B-B14F-4D97-AF65-F5344CB8AC3E}">
        <p14:creationId xmlns:p14="http://schemas.microsoft.com/office/powerpoint/2010/main" val="356223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AU" sz="3600" dirty="0"/>
              <a:t>Papyrus</a:t>
            </a:r>
            <a:br>
              <a:rPr lang="en-AU" sz="3600" dirty="0"/>
            </a:br>
            <a:r>
              <a:rPr lang="en-AU" sz="3600" dirty="0"/>
              <a:t>Dreaming</a:t>
            </a:r>
          </a:p>
        </p:txBody>
      </p:sp>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067944" y="548680"/>
            <a:ext cx="4481500" cy="5832648"/>
          </a:xfrm>
        </p:spPr>
      </p:pic>
    </p:spTree>
    <p:extLst>
      <p:ext uri="{BB962C8B-B14F-4D97-AF65-F5344CB8AC3E}">
        <p14:creationId xmlns:p14="http://schemas.microsoft.com/office/powerpoint/2010/main" val="305830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483768" y="908720"/>
            <a:ext cx="6480720" cy="5328592"/>
          </a:xfrm>
        </p:spPr>
      </p:pic>
      <p:sp>
        <p:nvSpPr>
          <p:cNvPr id="3" name="Title 2"/>
          <p:cNvSpPr>
            <a:spLocks noGrp="1"/>
          </p:cNvSpPr>
          <p:nvPr>
            <p:ph type="title"/>
          </p:nvPr>
        </p:nvSpPr>
        <p:spPr/>
        <p:txBody>
          <a:bodyPr>
            <a:normAutofit fontScale="90000"/>
          </a:bodyPr>
          <a:lstStyle/>
          <a:p>
            <a:r>
              <a:rPr lang="en-AU" sz="4000" dirty="0"/>
              <a:t>CATACOMBS OF SAN GIOVANNI</a:t>
            </a:r>
            <a:br>
              <a:rPr lang="en-AU" dirty="0"/>
            </a:br>
            <a:r>
              <a:rPr lang="en-AU" dirty="0" err="1"/>
              <a:t>Siracusa</a:t>
            </a:r>
            <a:endParaRPr lang="en-AU" dirty="0"/>
          </a:p>
        </p:txBody>
      </p:sp>
    </p:spTree>
    <p:extLst>
      <p:ext uri="{BB962C8B-B14F-4D97-AF65-F5344CB8AC3E}">
        <p14:creationId xmlns:p14="http://schemas.microsoft.com/office/powerpoint/2010/main" val="3680492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85134" y="1484784"/>
            <a:ext cx="6703290" cy="4608512"/>
          </a:xfrm>
        </p:spPr>
      </p:pic>
      <p:sp>
        <p:nvSpPr>
          <p:cNvPr id="3" name="Title 2"/>
          <p:cNvSpPr>
            <a:spLocks noGrp="1"/>
          </p:cNvSpPr>
          <p:nvPr>
            <p:ph type="title"/>
          </p:nvPr>
        </p:nvSpPr>
        <p:spPr/>
        <p:txBody>
          <a:bodyPr>
            <a:normAutofit fontScale="90000"/>
          </a:bodyPr>
          <a:lstStyle/>
          <a:p>
            <a:r>
              <a:rPr lang="en-AU" sz="4000" dirty="0"/>
              <a:t>CATACOMBS OF SAN GIOVANNI</a:t>
            </a:r>
            <a:br>
              <a:rPr lang="en-AU" dirty="0"/>
            </a:br>
            <a:r>
              <a:rPr lang="en-AU" sz="4000" dirty="0" err="1"/>
              <a:t>Siracusa</a:t>
            </a:r>
            <a:endParaRPr lang="en-AU" sz="4000" dirty="0"/>
          </a:p>
        </p:txBody>
      </p:sp>
    </p:spTree>
    <p:extLst>
      <p:ext uri="{BB962C8B-B14F-4D97-AF65-F5344CB8AC3E}">
        <p14:creationId xmlns:p14="http://schemas.microsoft.com/office/powerpoint/2010/main" val="2801632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47664" y="1484784"/>
            <a:ext cx="6768752" cy="4680520"/>
          </a:xfrm>
        </p:spPr>
      </p:pic>
      <p:sp>
        <p:nvSpPr>
          <p:cNvPr id="3" name="Title 2"/>
          <p:cNvSpPr>
            <a:spLocks noGrp="1"/>
          </p:cNvSpPr>
          <p:nvPr>
            <p:ph type="title"/>
          </p:nvPr>
        </p:nvSpPr>
        <p:spPr/>
        <p:txBody>
          <a:bodyPr>
            <a:normAutofit fontScale="90000"/>
          </a:bodyPr>
          <a:lstStyle/>
          <a:p>
            <a:r>
              <a:rPr lang="en-AU" sz="4000" dirty="0"/>
              <a:t>CATACOMBS OF SAN GIOVANNI</a:t>
            </a:r>
            <a:br>
              <a:rPr lang="en-AU" dirty="0"/>
            </a:br>
            <a:r>
              <a:rPr lang="en-AU" sz="4000" dirty="0" err="1"/>
              <a:t>Siracusa</a:t>
            </a:r>
            <a:endParaRPr lang="en-AU" sz="4000" dirty="0"/>
          </a:p>
        </p:txBody>
      </p:sp>
    </p:spTree>
    <p:extLst>
      <p:ext uri="{BB962C8B-B14F-4D97-AF65-F5344CB8AC3E}">
        <p14:creationId xmlns:p14="http://schemas.microsoft.com/office/powerpoint/2010/main" val="1680434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707904" y="692696"/>
            <a:ext cx="4680520" cy="5908597"/>
          </a:xfrm>
        </p:spPr>
      </p:pic>
      <p:sp>
        <p:nvSpPr>
          <p:cNvPr id="5" name="Title 4"/>
          <p:cNvSpPr>
            <a:spLocks noGrp="1"/>
          </p:cNvSpPr>
          <p:nvPr>
            <p:ph type="title"/>
          </p:nvPr>
        </p:nvSpPr>
        <p:spPr/>
        <p:txBody>
          <a:bodyPr>
            <a:noAutofit/>
          </a:bodyPr>
          <a:lstStyle/>
          <a:p>
            <a:r>
              <a:rPr lang="en-AU" sz="3600" dirty="0"/>
              <a:t>Catacombs</a:t>
            </a:r>
            <a:br>
              <a:rPr lang="en-AU" sz="3600" dirty="0"/>
            </a:br>
            <a:r>
              <a:rPr lang="en-AU" sz="3600" dirty="0"/>
              <a:t>Dreaming</a:t>
            </a:r>
          </a:p>
        </p:txBody>
      </p:sp>
    </p:spTree>
    <p:extLst>
      <p:ext uri="{BB962C8B-B14F-4D97-AF65-F5344CB8AC3E}">
        <p14:creationId xmlns:p14="http://schemas.microsoft.com/office/powerpoint/2010/main" val="177490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25290" y="1412776"/>
            <a:ext cx="7019118" cy="4608512"/>
          </a:xfrm>
        </p:spPr>
      </p:pic>
      <p:sp>
        <p:nvSpPr>
          <p:cNvPr id="3" name="Title 2"/>
          <p:cNvSpPr>
            <a:spLocks noGrp="1"/>
          </p:cNvSpPr>
          <p:nvPr>
            <p:ph type="title"/>
          </p:nvPr>
        </p:nvSpPr>
        <p:spPr/>
        <p:txBody>
          <a:bodyPr>
            <a:normAutofit fontScale="90000"/>
          </a:bodyPr>
          <a:lstStyle/>
          <a:p>
            <a:r>
              <a:rPr lang="en-AU" sz="4000" dirty="0"/>
              <a:t>VINDICARI RESERVE</a:t>
            </a:r>
            <a:br>
              <a:rPr lang="en-AU" dirty="0"/>
            </a:br>
            <a:r>
              <a:rPr lang="en-AU" sz="4000" dirty="0" err="1"/>
              <a:t>Siracusa</a:t>
            </a:r>
            <a:endParaRPr lang="en-AU" sz="4000" dirty="0"/>
          </a:p>
        </p:txBody>
      </p:sp>
    </p:spTree>
    <p:extLst>
      <p:ext uri="{BB962C8B-B14F-4D97-AF65-F5344CB8AC3E}">
        <p14:creationId xmlns:p14="http://schemas.microsoft.com/office/powerpoint/2010/main" val="3003326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91680" y="1484784"/>
            <a:ext cx="6336704" cy="4464496"/>
          </a:xfrm>
        </p:spPr>
      </p:pic>
      <p:sp>
        <p:nvSpPr>
          <p:cNvPr id="3" name="Title 2"/>
          <p:cNvSpPr>
            <a:spLocks noGrp="1"/>
          </p:cNvSpPr>
          <p:nvPr>
            <p:ph type="title"/>
          </p:nvPr>
        </p:nvSpPr>
        <p:spPr/>
        <p:txBody>
          <a:bodyPr>
            <a:normAutofit fontScale="90000"/>
          </a:bodyPr>
          <a:lstStyle/>
          <a:p>
            <a:r>
              <a:rPr lang="en-AU" sz="4000" dirty="0"/>
              <a:t>PETTIROSSO</a:t>
            </a:r>
            <a:br>
              <a:rPr lang="en-AU" dirty="0"/>
            </a:br>
            <a:r>
              <a:rPr lang="en-AU" sz="4000" dirty="0" err="1"/>
              <a:t>Vindicari</a:t>
            </a:r>
            <a:endParaRPr lang="en-AU" sz="4000" dirty="0"/>
          </a:p>
        </p:txBody>
      </p:sp>
    </p:spTree>
    <p:extLst>
      <p:ext uri="{BB962C8B-B14F-4D97-AF65-F5344CB8AC3E}">
        <p14:creationId xmlns:p14="http://schemas.microsoft.com/office/powerpoint/2010/main" val="370364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275856" y="476672"/>
            <a:ext cx="4777690" cy="5976664"/>
          </a:xfrm>
        </p:spPr>
      </p:pic>
      <p:sp>
        <p:nvSpPr>
          <p:cNvPr id="3" name="Title 2"/>
          <p:cNvSpPr>
            <a:spLocks noGrp="1"/>
          </p:cNvSpPr>
          <p:nvPr>
            <p:ph type="title"/>
          </p:nvPr>
        </p:nvSpPr>
        <p:spPr/>
        <p:txBody>
          <a:bodyPr>
            <a:noAutofit/>
          </a:bodyPr>
          <a:lstStyle/>
          <a:p>
            <a:r>
              <a:rPr lang="en-AU" sz="3600" dirty="0" err="1"/>
              <a:t>Pettirosso</a:t>
            </a:r>
            <a:br>
              <a:rPr lang="en-AU" sz="3600" dirty="0"/>
            </a:br>
            <a:r>
              <a:rPr lang="en-AU" sz="3600" dirty="0"/>
              <a:t>Dreaming</a:t>
            </a:r>
          </a:p>
        </p:txBody>
      </p:sp>
    </p:spTree>
    <p:extLst>
      <p:ext uri="{BB962C8B-B14F-4D97-AF65-F5344CB8AC3E}">
        <p14:creationId xmlns:p14="http://schemas.microsoft.com/office/powerpoint/2010/main" val="3002135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35896" y="1196752"/>
            <a:ext cx="4784913" cy="5256584"/>
          </a:xfrm>
        </p:spPr>
      </p:pic>
      <p:sp>
        <p:nvSpPr>
          <p:cNvPr id="3" name="Title 2"/>
          <p:cNvSpPr>
            <a:spLocks noGrp="1"/>
          </p:cNvSpPr>
          <p:nvPr>
            <p:ph type="title"/>
          </p:nvPr>
        </p:nvSpPr>
        <p:spPr>
          <a:xfrm>
            <a:off x="0" y="0"/>
            <a:ext cx="9144000" cy="1417638"/>
          </a:xfrm>
        </p:spPr>
        <p:txBody>
          <a:bodyPr>
            <a:noAutofit/>
          </a:bodyPr>
          <a:lstStyle/>
          <a:p>
            <a:pPr algn="ctr"/>
            <a:r>
              <a:rPr lang="en-AU" sz="3600" dirty="0" err="1"/>
              <a:t>L’artista</a:t>
            </a:r>
            <a:r>
              <a:rPr lang="en-AU" sz="3600" dirty="0"/>
              <a:t> </a:t>
            </a:r>
            <a:r>
              <a:rPr lang="en-AU" sz="3600" dirty="0" err="1"/>
              <a:t>Aborigeno</a:t>
            </a:r>
            <a:r>
              <a:rPr lang="en-AU" sz="3600" dirty="0"/>
              <a:t> </a:t>
            </a:r>
            <a:r>
              <a:rPr lang="en-AU" sz="3600" dirty="0" err="1"/>
              <a:t>che</a:t>
            </a:r>
            <a:r>
              <a:rPr lang="en-AU" sz="3600" dirty="0"/>
              <a:t> </a:t>
            </a:r>
            <a:r>
              <a:rPr lang="en-AU" sz="3600" dirty="0" err="1"/>
              <a:t>dipinse</a:t>
            </a:r>
            <a:r>
              <a:rPr lang="en-AU" sz="3600" dirty="0"/>
              <a:t> la Sicilia</a:t>
            </a:r>
          </a:p>
        </p:txBody>
      </p:sp>
    </p:spTree>
    <p:extLst>
      <p:ext uri="{BB962C8B-B14F-4D97-AF65-F5344CB8AC3E}">
        <p14:creationId xmlns:p14="http://schemas.microsoft.com/office/powerpoint/2010/main" val="3595360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03648" y="1412776"/>
            <a:ext cx="6552728" cy="4707112"/>
          </a:xfrm>
        </p:spPr>
      </p:pic>
      <p:sp>
        <p:nvSpPr>
          <p:cNvPr id="3" name="Title 2"/>
          <p:cNvSpPr>
            <a:spLocks noGrp="1"/>
          </p:cNvSpPr>
          <p:nvPr>
            <p:ph type="title"/>
          </p:nvPr>
        </p:nvSpPr>
        <p:spPr/>
        <p:txBody>
          <a:bodyPr>
            <a:normAutofit fontScale="90000"/>
          </a:bodyPr>
          <a:lstStyle/>
          <a:p>
            <a:r>
              <a:rPr lang="en-AU" sz="4000" dirty="0"/>
              <a:t>CAVA GRANDE DEL CASSIBILE </a:t>
            </a:r>
            <a:r>
              <a:rPr lang="en-AU" sz="4000" dirty="0" err="1"/>
              <a:t>Hyblean</a:t>
            </a:r>
            <a:r>
              <a:rPr lang="en-AU" sz="4000" dirty="0"/>
              <a:t> Mountains</a:t>
            </a:r>
          </a:p>
        </p:txBody>
      </p:sp>
    </p:spTree>
    <p:extLst>
      <p:ext uri="{BB962C8B-B14F-4D97-AF65-F5344CB8AC3E}">
        <p14:creationId xmlns:p14="http://schemas.microsoft.com/office/powerpoint/2010/main" val="140239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51795" y="1481138"/>
            <a:ext cx="7008637" cy="4684166"/>
          </a:xfrm>
        </p:spPr>
      </p:pic>
      <p:sp>
        <p:nvSpPr>
          <p:cNvPr id="3" name="Title 2"/>
          <p:cNvSpPr>
            <a:spLocks noGrp="1"/>
          </p:cNvSpPr>
          <p:nvPr>
            <p:ph type="title"/>
          </p:nvPr>
        </p:nvSpPr>
        <p:spPr/>
        <p:txBody>
          <a:bodyPr>
            <a:normAutofit fontScale="90000"/>
          </a:bodyPr>
          <a:lstStyle/>
          <a:p>
            <a:r>
              <a:rPr lang="en-AU" sz="4000" dirty="0"/>
              <a:t>CAVA GRANDE DEL CASSIBILE</a:t>
            </a:r>
            <a:br>
              <a:rPr lang="en-AU" dirty="0"/>
            </a:br>
            <a:r>
              <a:rPr lang="en-AU" sz="4000" dirty="0" err="1"/>
              <a:t>Hyblean</a:t>
            </a:r>
            <a:r>
              <a:rPr lang="en-AU" sz="4000" dirty="0"/>
              <a:t> Mountains</a:t>
            </a:r>
          </a:p>
        </p:txBody>
      </p:sp>
    </p:spTree>
    <p:extLst>
      <p:ext uri="{BB962C8B-B14F-4D97-AF65-F5344CB8AC3E}">
        <p14:creationId xmlns:p14="http://schemas.microsoft.com/office/powerpoint/2010/main" val="3305020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43608" y="1484784"/>
            <a:ext cx="7300240" cy="4508972"/>
          </a:xfrm>
        </p:spPr>
      </p:pic>
      <p:sp>
        <p:nvSpPr>
          <p:cNvPr id="3" name="Title 2"/>
          <p:cNvSpPr>
            <a:spLocks noGrp="1"/>
          </p:cNvSpPr>
          <p:nvPr>
            <p:ph type="title"/>
          </p:nvPr>
        </p:nvSpPr>
        <p:spPr/>
        <p:txBody>
          <a:bodyPr>
            <a:normAutofit fontScale="90000"/>
          </a:bodyPr>
          <a:lstStyle/>
          <a:p>
            <a:r>
              <a:rPr lang="en-AU" sz="4000" dirty="0"/>
              <a:t>NECROPOLIS OF PANTALICA</a:t>
            </a:r>
            <a:br>
              <a:rPr lang="en-AU" dirty="0"/>
            </a:br>
            <a:r>
              <a:rPr lang="en-AU" sz="4000" dirty="0" err="1"/>
              <a:t>Hyblean</a:t>
            </a:r>
            <a:r>
              <a:rPr lang="en-AU" sz="4000" dirty="0"/>
              <a:t> Mountains</a:t>
            </a:r>
          </a:p>
        </p:txBody>
      </p:sp>
    </p:spTree>
    <p:extLst>
      <p:ext uri="{BB962C8B-B14F-4D97-AF65-F5344CB8AC3E}">
        <p14:creationId xmlns:p14="http://schemas.microsoft.com/office/powerpoint/2010/main" val="1006583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dirty="0"/>
              <a:t>NECROPOLI OF PANTALICA</a:t>
            </a:r>
            <a:br>
              <a:rPr lang="en-AU" dirty="0"/>
            </a:br>
            <a:r>
              <a:rPr lang="en-AU" dirty="0" err="1"/>
              <a:t>Hyblean</a:t>
            </a:r>
            <a:r>
              <a:rPr lang="en-AU" dirty="0"/>
              <a:t> Mountains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74131" y="1481138"/>
            <a:ext cx="6795738" cy="4525962"/>
          </a:xfrm>
        </p:spPr>
      </p:pic>
    </p:spTree>
    <p:extLst>
      <p:ext uri="{BB962C8B-B14F-4D97-AF65-F5344CB8AC3E}">
        <p14:creationId xmlns:p14="http://schemas.microsoft.com/office/powerpoint/2010/main" val="4121232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7585" y="1052736"/>
            <a:ext cx="7632848" cy="4968552"/>
          </a:xfrm>
        </p:spPr>
      </p:pic>
      <p:sp>
        <p:nvSpPr>
          <p:cNvPr id="3" name="Title 2"/>
          <p:cNvSpPr>
            <a:spLocks noGrp="1"/>
          </p:cNvSpPr>
          <p:nvPr>
            <p:ph type="title"/>
          </p:nvPr>
        </p:nvSpPr>
        <p:spPr/>
        <p:txBody>
          <a:bodyPr>
            <a:normAutofit fontScale="90000"/>
          </a:bodyPr>
          <a:lstStyle/>
          <a:p>
            <a:r>
              <a:rPr lang="en-AU" sz="4000" dirty="0" err="1"/>
              <a:t>Pantalica</a:t>
            </a:r>
            <a:r>
              <a:rPr lang="en-AU" sz="4000" dirty="0"/>
              <a:t> Dreaming</a:t>
            </a:r>
            <a:br>
              <a:rPr lang="en-AU" dirty="0"/>
            </a:br>
            <a:endParaRPr lang="en-AU" dirty="0"/>
          </a:p>
        </p:txBody>
      </p:sp>
    </p:spTree>
    <p:extLst>
      <p:ext uri="{BB962C8B-B14F-4D97-AF65-F5344CB8AC3E}">
        <p14:creationId xmlns:p14="http://schemas.microsoft.com/office/powerpoint/2010/main" val="4211927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32326" y="1412776"/>
            <a:ext cx="6940073" cy="4608512"/>
          </a:xfrm>
        </p:spPr>
      </p:pic>
      <p:sp>
        <p:nvSpPr>
          <p:cNvPr id="3" name="Title 2"/>
          <p:cNvSpPr>
            <a:spLocks noGrp="1"/>
          </p:cNvSpPr>
          <p:nvPr>
            <p:ph type="title"/>
          </p:nvPr>
        </p:nvSpPr>
        <p:spPr/>
        <p:txBody>
          <a:bodyPr>
            <a:normAutofit fontScale="90000"/>
          </a:bodyPr>
          <a:lstStyle/>
          <a:p>
            <a:r>
              <a:rPr lang="en-AU" sz="4000" dirty="0"/>
              <a:t>LAKE OF PERGUSA</a:t>
            </a:r>
            <a:br>
              <a:rPr lang="en-AU" dirty="0"/>
            </a:br>
            <a:r>
              <a:rPr lang="en-AU" sz="4000" dirty="0"/>
              <a:t>Enna</a:t>
            </a:r>
          </a:p>
        </p:txBody>
      </p:sp>
    </p:spTree>
    <p:extLst>
      <p:ext uri="{BB962C8B-B14F-4D97-AF65-F5344CB8AC3E}">
        <p14:creationId xmlns:p14="http://schemas.microsoft.com/office/powerpoint/2010/main" val="275095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sz="4000" dirty="0"/>
              <a:t>LAKE</a:t>
            </a:r>
            <a:r>
              <a:rPr lang="en-AU" dirty="0"/>
              <a:t> OF PERGUSA</a:t>
            </a:r>
            <a:br>
              <a:rPr lang="en-AU" dirty="0"/>
            </a:br>
            <a:r>
              <a:rPr lang="en-AU" sz="4000" dirty="0"/>
              <a:t>Enna</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99513" y="1412776"/>
            <a:ext cx="7016903" cy="4608512"/>
          </a:xfrm>
        </p:spPr>
      </p:pic>
    </p:spTree>
    <p:extLst>
      <p:ext uri="{BB962C8B-B14F-4D97-AF65-F5344CB8AC3E}">
        <p14:creationId xmlns:p14="http://schemas.microsoft.com/office/powerpoint/2010/main" val="264003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763688" y="1268760"/>
            <a:ext cx="6408712" cy="4896544"/>
          </a:xfrm>
        </p:spPr>
      </p:pic>
      <p:sp>
        <p:nvSpPr>
          <p:cNvPr id="3" name="Title 2"/>
          <p:cNvSpPr>
            <a:spLocks noGrp="1"/>
          </p:cNvSpPr>
          <p:nvPr>
            <p:ph type="title"/>
          </p:nvPr>
        </p:nvSpPr>
        <p:spPr/>
        <p:txBody>
          <a:bodyPr/>
          <a:lstStyle/>
          <a:p>
            <a:r>
              <a:rPr lang="en-AU" sz="3600" dirty="0" err="1"/>
              <a:t>Pergusa</a:t>
            </a:r>
            <a:r>
              <a:rPr lang="en-AU" dirty="0"/>
              <a:t> </a:t>
            </a:r>
            <a:r>
              <a:rPr lang="en-AU" sz="3600" dirty="0"/>
              <a:t>Dreaming</a:t>
            </a:r>
          </a:p>
        </p:txBody>
      </p:sp>
    </p:spTree>
    <p:extLst>
      <p:ext uri="{BB962C8B-B14F-4D97-AF65-F5344CB8AC3E}">
        <p14:creationId xmlns:p14="http://schemas.microsoft.com/office/powerpoint/2010/main" val="3181666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41073" y="1481138"/>
            <a:ext cx="6659319" cy="4612158"/>
          </a:xfrm>
        </p:spPr>
      </p:pic>
      <p:sp>
        <p:nvSpPr>
          <p:cNvPr id="3" name="Title 2"/>
          <p:cNvSpPr>
            <a:spLocks noGrp="1"/>
          </p:cNvSpPr>
          <p:nvPr>
            <p:ph type="title"/>
          </p:nvPr>
        </p:nvSpPr>
        <p:spPr/>
        <p:txBody>
          <a:bodyPr>
            <a:normAutofit fontScale="90000"/>
          </a:bodyPr>
          <a:lstStyle/>
          <a:p>
            <a:r>
              <a:rPr lang="en-AU" sz="4000" dirty="0"/>
              <a:t>VILLA ROMANA DEL CASALE</a:t>
            </a:r>
            <a:br>
              <a:rPr lang="en-AU" dirty="0"/>
            </a:br>
            <a:r>
              <a:rPr lang="en-AU" sz="4000" dirty="0"/>
              <a:t>Piazza </a:t>
            </a:r>
            <a:r>
              <a:rPr lang="en-AU" sz="4000" dirty="0" err="1"/>
              <a:t>Armerina</a:t>
            </a:r>
            <a:endParaRPr lang="en-AU" sz="4000" dirty="0"/>
          </a:p>
        </p:txBody>
      </p:sp>
    </p:spTree>
    <p:extLst>
      <p:ext uri="{BB962C8B-B14F-4D97-AF65-F5344CB8AC3E}">
        <p14:creationId xmlns:p14="http://schemas.microsoft.com/office/powerpoint/2010/main" val="3284272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87624" y="1412776"/>
            <a:ext cx="7056784" cy="4634633"/>
          </a:xfrm>
        </p:spPr>
      </p:pic>
      <p:sp>
        <p:nvSpPr>
          <p:cNvPr id="3" name="Title 2"/>
          <p:cNvSpPr>
            <a:spLocks noGrp="1"/>
          </p:cNvSpPr>
          <p:nvPr>
            <p:ph type="title"/>
          </p:nvPr>
        </p:nvSpPr>
        <p:spPr/>
        <p:txBody>
          <a:bodyPr>
            <a:normAutofit fontScale="90000"/>
          </a:bodyPr>
          <a:lstStyle/>
          <a:p>
            <a:r>
              <a:rPr lang="en-AU" sz="4000" dirty="0"/>
              <a:t>VILLA ROMANA DEL CASALE</a:t>
            </a:r>
            <a:br>
              <a:rPr lang="en-AU" dirty="0"/>
            </a:br>
            <a:r>
              <a:rPr lang="en-AU" sz="4000" dirty="0"/>
              <a:t>Piazza </a:t>
            </a:r>
            <a:r>
              <a:rPr lang="en-AU" sz="4000" dirty="0" err="1"/>
              <a:t>Armerina</a:t>
            </a:r>
            <a:endParaRPr lang="en-AU" sz="4000" dirty="0"/>
          </a:p>
        </p:txBody>
      </p:sp>
    </p:spTree>
    <p:extLst>
      <p:ext uri="{BB962C8B-B14F-4D97-AF65-F5344CB8AC3E}">
        <p14:creationId xmlns:p14="http://schemas.microsoft.com/office/powerpoint/2010/main" val="1126952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sz="3600" dirty="0"/>
              <a:t>THE PROJECT</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995936" y="548680"/>
            <a:ext cx="4762437" cy="5904656"/>
          </a:xfrm>
        </p:spPr>
      </p:pic>
    </p:spTree>
    <p:extLst>
      <p:ext uri="{BB962C8B-B14F-4D97-AF65-F5344CB8AC3E}">
        <p14:creationId xmlns:p14="http://schemas.microsoft.com/office/powerpoint/2010/main" val="1471929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47664" y="1481138"/>
            <a:ext cx="6624736" cy="4612158"/>
          </a:xfrm>
        </p:spPr>
      </p:pic>
      <p:sp>
        <p:nvSpPr>
          <p:cNvPr id="3" name="Title 2"/>
          <p:cNvSpPr>
            <a:spLocks noGrp="1"/>
          </p:cNvSpPr>
          <p:nvPr>
            <p:ph type="title"/>
          </p:nvPr>
        </p:nvSpPr>
        <p:spPr/>
        <p:txBody>
          <a:bodyPr>
            <a:normAutofit fontScale="90000"/>
          </a:bodyPr>
          <a:lstStyle/>
          <a:p>
            <a:r>
              <a:rPr lang="en-AU" sz="4000" dirty="0"/>
              <a:t>VILLA ROMANA DEL CASALE</a:t>
            </a:r>
            <a:br>
              <a:rPr lang="en-AU" dirty="0"/>
            </a:br>
            <a:r>
              <a:rPr lang="en-AU" sz="4000" dirty="0"/>
              <a:t>Piazza </a:t>
            </a:r>
            <a:r>
              <a:rPr lang="en-AU" sz="4000" dirty="0" err="1"/>
              <a:t>Armerina</a:t>
            </a:r>
            <a:endParaRPr lang="en-AU" sz="4000" dirty="0"/>
          </a:p>
        </p:txBody>
      </p:sp>
    </p:spTree>
    <p:extLst>
      <p:ext uri="{BB962C8B-B14F-4D97-AF65-F5344CB8AC3E}">
        <p14:creationId xmlns:p14="http://schemas.microsoft.com/office/powerpoint/2010/main" val="168598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19672" y="1340768"/>
            <a:ext cx="6552728" cy="4752527"/>
          </a:xfrm>
        </p:spPr>
      </p:pic>
      <p:sp>
        <p:nvSpPr>
          <p:cNvPr id="3" name="Title 2"/>
          <p:cNvSpPr>
            <a:spLocks noGrp="1"/>
          </p:cNvSpPr>
          <p:nvPr>
            <p:ph type="title"/>
          </p:nvPr>
        </p:nvSpPr>
        <p:spPr>
          <a:xfrm>
            <a:off x="467544" y="188640"/>
            <a:ext cx="8229600" cy="1143000"/>
          </a:xfrm>
        </p:spPr>
        <p:txBody>
          <a:bodyPr>
            <a:normAutofit fontScale="90000"/>
          </a:bodyPr>
          <a:lstStyle/>
          <a:p>
            <a:r>
              <a:rPr lang="en-AU" sz="4000" dirty="0"/>
              <a:t>VILLA ROMANA DEL CASALE</a:t>
            </a:r>
            <a:br>
              <a:rPr lang="en-AU" dirty="0"/>
            </a:br>
            <a:r>
              <a:rPr lang="en-AU" sz="4000" dirty="0"/>
              <a:t>Piazza </a:t>
            </a:r>
            <a:r>
              <a:rPr lang="en-AU" sz="4000" dirty="0" err="1"/>
              <a:t>Armerina</a:t>
            </a:r>
            <a:endParaRPr lang="en-AU" sz="4000" dirty="0"/>
          </a:p>
        </p:txBody>
      </p:sp>
    </p:spTree>
    <p:extLst>
      <p:ext uri="{BB962C8B-B14F-4D97-AF65-F5344CB8AC3E}">
        <p14:creationId xmlns:p14="http://schemas.microsoft.com/office/powerpoint/2010/main" val="56044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87625" y="1481138"/>
            <a:ext cx="6768752" cy="4525962"/>
          </a:xfrm>
        </p:spPr>
      </p:pic>
      <p:sp>
        <p:nvSpPr>
          <p:cNvPr id="3" name="Title 2"/>
          <p:cNvSpPr>
            <a:spLocks noGrp="1"/>
          </p:cNvSpPr>
          <p:nvPr>
            <p:ph type="title"/>
          </p:nvPr>
        </p:nvSpPr>
        <p:spPr/>
        <p:txBody>
          <a:bodyPr>
            <a:normAutofit fontScale="90000"/>
          </a:bodyPr>
          <a:lstStyle/>
          <a:p>
            <a:r>
              <a:rPr lang="en-AU" sz="4000" dirty="0"/>
              <a:t>VALLEY OF THE TEMPLES </a:t>
            </a:r>
            <a:br>
              <a:rPr lang="en-AU" dirty="0"/>
            </a:br>
            <a:r>
              <a:rPr lang="en-AU" sz="4000" dirty="0"/>
              <a:t>Agrigento</a:t>
            </a:r>
          </a:p>
        </p:txBody>
      </p:sp>
    </p:spTree>
    <p:extLst>
      <p:ext uri="{BB962C8B-B14F-4D97-AF65-F5344CB8AC3E}">
        <p14:creationId xmlns:p14="http://schemas.microsoft.com/office/powerpoint/2010/main" val="3217130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5953" y="1481138"/>
            <a:ext cx="6032093" cy="4525962"/>
          </a:xfrm>
        </p:spPr>
      </p:pic>
      <p:sp>
        <p:nvSpPr>
          <p:cNvPr id="3" name="Title 2"/>
          <p:cNvSpPr>
            <a:spLocks noGrp="1"/>
          </p:cNvSpPr>
          <p:nvPr>
            <p:ph type="title"/>
          </p:nvPr>
        </p:nvSpPr>
        <p:spPr/>
        <p:txBody>
          <a:bodyPr>
            <a:normAutofit fontScale="90000"/>
          </a:bodyPr>
          <a:lstStyle/>
          <a:p>
            <a:r>
              <a:rPr lang="en-AU" sz="4000" dirty="0"/>
              <a:t>SCALA DEI TURCHI</a:t>
            </a:r>
            <a:br>
              <a:rPr lang="en-AU" dirty="0"/>
            </a:br>
            <a:r>
              <a:rPr lang="en-AU" sz="4000" dirty="0"/>
              <a:t>Agrigento</a:t>
            </a:r>
          </a:p>
        </p:txBody>
      </p:sp>
    </p:spTree>
    <p:extLst>
      <p:ext uri="{BB962C8B-B14F-4D97-AF65-F5344CB8AC3E}">
        <p14:creationId xmlns:p14="http://schemas.microsoft.com/office/powerpoint/2010/main" val="2726765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1600" y="1481138"/>
            <a:ext cx="7200800" cy="4525962"/>
          </a:xfrm>
        </p:spPr>
      </p:pic>
      <p:sp>
        <p:nvSpPr>
          <p:cNvPr id="3" name="Title 2"/>
          <p:cNvSpPr>
            <a:spLocks noGrp="1"/>
          </p:cNvSpPr>
          <p:nvPr>
            <p:ph type="title"/>
          </p:nvPr>
        </p:nvSpPr>
        <p:spPr/>
        <p:txBody>
          <a:bodyPr>
            <a:normAutofit fontScale="90000"/>
          </a:bodyPr>
          <a:lstStyle/>
          <a:p>
            <a:r>
              <a:rPr lang="en-AU" sz="4000" dirty="0"/>
              <a:t>SCURATI CAVE</a:t>
            </a:r>
            <a:br>
              <a:rPr lang="en-AU" dirty="0"/>
            </a:br>
            <a:r>
              <a:rPr lang="en-AU" sz="4000" dirty="0"/>
              <a:t>Mt </a:t>
            </a:r>
            <a:r>
              <a:rPr lang="en-AU" sz="4000" dirty="0" err="1"/>
              <a:t>Cofano</a:t>
            </a:r>
            <a:r>
              <a:rPr lang="en-AU" sz="4000" dirty="0"/>
              <a:t> - Trapani</a:t>
            </a:r>
            <a:endParaRPr lang="en-AU" dirty="0"/>
          </a:p>
        </p:txBody>
      </p:sp>
    </p:spTree>
    <p:extLst>
      <p:ext uri="{BB962C8B-B14F-4D97-AF65-F5344CB8AC3E}">
        <p14:creationId xmlns:p14="http://schemas.microsoft.com/office/powerpoint/2010/main" val="3504513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59632" y="1484784"/>
            <a:ext cx="7039049" cy="4608512"/>
          </a:xfrm>
        </p:spPr>
      </p:pic>
      <p:sp>
        <p:nvSpPr>
          <p:cNvPr id="3" name="Title 2"/>
          <p:cNvSpPr>
            <a:spLocks noGrp="1"/>
          </p:cNvSpPr>
          <p:nvPr>
            <p:ph type="title"/>
          </p:nvPr>
        </p:nvSpPr>
        <p:spPr/>
        <p:txBody>
          <a:bodyPr>
            <a:normAutofit fontScale="90000"/>
          </a:bodyPr>
          <a:lstStyle/>
          <a:p>
            <a:r>
              <a:rPr lang="en-AU" sz="4000" dirty="0"/>
              <a:t>LAGOON OF SAN PANTALEO</a:t>
            </a:r>
            <a:br>
              <a:rPr lang="en-AU" dirty="0"/>
            </a:br>
            <a:r>
              <a:rPr lang="en-AU" sz="4000" dirty="0"/>
              <a:t>Marsala</a:t>
            </a:r>
          </a:p>
        </p:txBody>
      </p:sp>
    </p:spTree>
    <p:extLst>
      <p:ext uri="{BB962C8B-B14F-4D97-AF65-F5344CB8AC3E}">
        <p14:creationId xmlns:p14="http://schemas.microsoft.com/office/powerpoint/2010/main" val="27386811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24000" y="1412776"/>
            <a:ext cx="6648400" cy="4752527"/>
          </a:xfrm>
        </p:spPr>
      </p:pic>
      <p:sp>
        <p:nvSpPr>
          <p:cNvPr id="3" name="Title 2"/>
          <p:cNvSpPr>
            <a:spLocks noGrp="1"/>
          </p:cNvSpPr>
          <p:nvPr>
            <p:ph type="title"/>
          </p:nvPr>
        </p:nvSpPr>
        <p:spPr/>
        <p:txBody>
          <a:bodyPr>
            <a:noAutofit/>
          </a:bodyPr>
          <a:lstStyle/>
          <a:p>
            <a:r>
              <a:rPr lang="en-AU" sz="3600" dirty="0"/>
              <a:t>LAGOON OF SAN PANTALEO</a:t>
            </a:r>
            <a:br>
              <a:rPr lang="en-AU" sz="3600" dirty="0"/>
            </a:br>
            <a:r>
              <a:rPr lang="en-AU" sz="3600" dirty="0"/>
              <a:t>Marsala</a:t>
            </a:r>
          </a:p>
        </p:txBody>
      </p:sp>
    </p:spTree>
    <p:extLst>
      <p:ext uri="{BB962C8B-B14F-4D97-AF65-F5344CB8AC3E}">
        <p14:creationId xmlns:p14="http://schemas.microsoft.com/office/powerpoint/2010/main" val="1753594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87624" y="1481138"/>
            <a:ext cx="6768751" cy="4553784"/>
          </a:xfrm>
        </p:spPr>
      </p:pic>
      <p:sp>
        <p:nvSpPr>
          <p:cNvPr id="3" name="Title 2"/>
          <p:cNvSpPr>
            <a:spLocks noGrp="1"/>
          </p:cNvSpPr>
          <p:nvPr>
            <p:ph type="title"/>
          </p:nvPr>
        </p:nvSpPr>
        <p:spPr/>
        <p:txBody>
          <a:bodyPr>
            <a:normAutofit fontScale="90000"/>
          </a:bodyPr>
          <a:lstStyle/>
          <a:p>
            <a:r>
              <a:rPr lang="en-AU" sz="4000" dirty="0"/>
              <a:t>SALT PANS OF MOZIA</a:t>
            </a:r>
            <a:br>
              <a:rPr lang="en-AU" dirty="0"/>
            </a:br>
            <a:r>
              <a:rPr lang="en-AU" sz="4000" dirty="0"/>
              <a:t>San Pantaleo Lagoon - Marsala</a:t>
            </a:r>
          </a:p>
        </p:txBody>
      </p:sp>
    </p:spTree>
    <p:extLst>
      <p:ext uri="{BB962C8B-B14F-4D97-AF65-F5344CB8AC3E}">
        <p14:creationId xmlns:p14="http://schemas.microsoft.com/office/powerpoint/2010/main" val="2682723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19872" y="476672"/>
            <a:ext cx="4927776" cy="5976664"/>
          </a:xfrm>
        </p:spPr>
      </p:pic>
      <p:sp>
        <p:nvSpPr>
          <p:cNvPr id="3" name="Title 2"/>
          <p:cNvSpPr>
            <a:spLocks noGrp="1"/>
          </p:cNvSpPr>
          <p:nvPr>
            <p:ph type="title"/>
          </p:nvPr>
        </p:nvSpPr>
        <p:spPr/>
        <p:txBody>
          <a:bodyPr>
            <a:normAutofit fontScale="90000"/>
          </a:bodyPr>
          <a:lstStyle/>
          <a:p>
            <a:br>
              <a:rPr lang="en-AU" dirty="0"/>
            </a:br>
            <a:br>
              <a:rPr lang="en-AU" dirty="0"/>
            </a:br>
            <a:br>
              <a:rPr lang="en-AU" dirty="0"/>
            </a:br>
            <a:r>
              <a:rPr lang="en-AU" sz="4000" dirty="0"/>
              <a:t>Salt Pans of </a:t>
            </a:r>
            <a:br>
              <a:rPr lang="en-AU" sz="4000" dirty="0"/>
            </a:br>
            <a:r>
              <a:rPr lang="en-AU" sz="4000" dirty="0" err="1"/>
              <a:t>Mozia</a:t>
            </a:r>
            <a:r>
              <a:rPr lang="en-AU" sz="4000" dirty="0"/>
              <a:t> </a:t>
            </a:r>
            <a:br>
              <a:rPr lang="en-AU" sz="4000" dirty="0"/>
            </a:br>
            <a:r>
              <a:rPr lang="en-AU" sz="4000" dirty="0"/>
              <a:t>Dreaming</a:t>
            </a:r>
          </a:p>
        </p:txBody>
      </p:sp>
    </p:spTree>
    <p:extLst>
      <p:ext uri="{BB962C8B-B14F-4D97-AF65-F5344CB8AC3E}">
        <p14:creationId xmlns:p14="http://schemas.microsoft.com/office/powerpoint/2010/main" val="1769049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AU" sz="3600" dirty="0"/>
              <a:t>MONREALE CATHEDRAL</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54692" y="1268760"/>
            <a:ext cx="6545700" cy="4824536"/>
          </a:xfrm>
        </p:spPr>
      </p:pic>
    </p:spTree>
    <p:extLst>
      <p:ext uri="{BB962C8B-B14F-4D97-AF65-F5344CB8AC3E}">
        <p14:creationId xmlns:p14="http://schemas.microsoft.com/office/powerpoint/2010/main" val="4196550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15616" y="1196752"/>
            <a:ext cx="7564111" cy="4784149"/>
          </a:xfrm>
        </p:spPr>
      </p:pic>
      <p:sp>
        <p:nvSpPr>
          <p:cNvPr id="2" name="Title 1"/>
          <p:cNvSpPr>
            <a:spLocks noGrp="1"/>
          </p:cNvSpPr>
          <p:nvPr>
            <p:ph type="title"/>
          </p:nvPr>
        </p:nvSpPr>
        <p:spPr/>
        <p:txBody>
          <a:bodyPr>
            <a:normAutofit/>
          </a:bodyPr>
          <a:lstStyle/>
          <a:p>
            <a:r>
              <a:rPr lang="en-AU" sz="3600" dirty="0"/>
              <a:t>SICILY - ITINERARY</a:t>
            </a:r>
          </a:p>
        </p:txBody>
      </p:sp>
    </p:spTree>
    <p:extLst>
      <p:ext uri="{BB962C8B-B14F-4D97-AF65-F5344CB8AC3E}">
        <p14:creationId xmlns:p14="http://schemas.microsoft.com/office/powerpoint/2010/main" val="571188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907704" y="1196752"/>
            <a:ext cx="6480720" cy="5028414"/>
          </a:xfrm>
        </p:spPr>
      </p:pic>
      <p:sp>
        <p:nvSpPr>
          <p:cNvPr id="3" name="Title 2"/>
          <p:cNvSpPr>
            <a:spLocks noGrp="1"/>
          </p:cNvSpPr>
          <p:nvPr>
            <p:ph type="title"/>
          </p:nvPr>
        </p:nvSpPr>
        <p:spPr/>
        <p:txBody>
          <a:bodyPr>
            <a:normAutofit/>
          </a:bodyPr>
          <a:lstStyle/>
          <a:p>
            <a:r>
              <a:rPr lang="en-AU" sz="3600" dirty="0"/>
              <a:t>MONREALE CATHEDRAL</a:t>
            </a:r>
          </a:p>
        </p:txBody>
      </p:sp>
    </p:spTree>
    <p:extLst>
      <p:ext uri="{BB962C8B-B14F-4D97-AF65-F5344CB8AC3E}">
        <p14:creationId xmlns:p14="http://schemas.microsoft.com/office/powerpoint/2010/main" val="8540190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285540" y="1268760"/>
            <a:ext cx="7174892" cy="4824536"/>
          </a:xfrm>
        </p:spPr>
      </p:pic>
      <p:sp>
        <p:nvSpPr>
          <p:cNvPr id="3" name="Title 2"/>
          <p:cNvSpPr>
            <a:spLocks noGrp="1"/>
          </p:cNvSpPr>
          <p:nvPr>
            <p:ph type="title"/>
          </p:nvPr>
        </p:nvSpPr>
        <p:spPr/>
        <p:txBody>
          <a:bodyPr>
            <a:normAutofit/>
          </a:bodyPr>
          <a:lstStyle/>
          <a:p>
            <a:r>
              <a:rPr lang="en-AU" sz="3600" dirty="0"/>
              <a:t>MONREALE CATHEDRAL</a:t>
            </a:r>
          </a:p>
        </p:txBody>
      </p:sp>
    </p:spTree>
    <p:extLst>
      <p:ext uri="{BB962C8B-B14F-4D97-AF65-F5344CB8AC3E}">
        <p14:creationId xmlns:p14="http://schemas.microsoft.com/office/powerpoint/2010/main" val="3638713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1680" y="1481138"/>
            <a:ext cx="6696744" cy="4589872"/>
          </a:xfrm>
        </p:spPr>
      </p:pic>
      <p:sp>
        <p:nvSpPr>
          <p:cNvPr id="3" name="Title 2"/>
          <p:cNvSpPr>
            <a:spLocks noGrp="1"/>
          </p:cNvSpPr>
          <p:nvPr>
            <p:ph type="title"/>
          </p:nvPr>
        </p:nvSpPr>
        <p:spPr/>
        <p:txBody>
          <a:bodyPr>
            <a:normAutofit fontScale="90000"/>
          </a:bodyPr>
          <a:lstStyle/>
          <a:p>
            <a:r>
              <a:rPr lang="en-AU" sz="4000" dirty="0"/>
              <a:t>GROTTA DEL GENOVESE</a:t>
            </a:r>
            <a:br>
              <a:rPr lang="en-AU" dirty="0"/>
            </a:br>
            <a:r>
              <a:rPr lang="en-AU" sz="4000" dirty="0" err="1"/>
              <a:t>Levanzo</a:t>
            </a:r>
            <a:r>
              <a:rPr lang="en-AU" sz="4000" dirty="0"/>
              <a:t> – Egadi Archipelago</a:t>
            </a:r>
          </a:p>
        </p:txBody>
      </p:sp>
    </p:spTree>
    <p:extLst>
      <p:ext uri="{BB962C8B-B14F-4D97-AF65-F5344CB8AC3E}">
        <p14:creationId xmlns:p14="http://schemas.microsoft.com/office/powerpoint/2010/main" val="1599292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75656" y="1412776"/>
            <a:ext cx="6912768" cy="4680520"/>
          </a:xfrm>
        </p:spPr>
      </p:pic>
      <p:sp>
        <p:nvSpPr>
          <p:cNvPr id="3" name="Title 2"/>
          <p:cNvSpPr>
            <a:spLocks noGrp="1"/>
          </p:cNvSpPr>
          <p:nvPr>
            <p:ph type="title"/>
          </p:nvPr>
        </p:nvSpPr>
        <p:spPr/>
        <p:txBody>
          <a:bodyPr>
            <a:noAutofit/>
          </a:bodyPr>
          <a:lstStyle/>
          <a:p>
            <a:r>
              <a:rPr lang="en-AU" sz="3600" dirty="0"/>
              <a:t>GROTTA DEL GENOVESE</a:t>
            </a:r>
            <a:br>
              <a:rPr lang="en-AU" sz="3600" dirty="0"/>
            </a:br>
            <a:r>
              <a:rPr lang="en-AU" sz="3600" dirty="0" err="1"/>
              <a:t>Levanzo</a:t>
            </a:r>
            <a:r>
              <a:rPr lang="en-AU" sz="3600" dirty="0"/>
              <a:t> – Egadi Archipelago</a:t>
            </a:r>
          </a:p>
        </p:txBody>
      </p:sp>
    </p:spTree>
    <p:extLst>
      <p:ext uri="{BB962C8B-B14F-4D97-AF65-F5344CB8AC3E}">
        <p14:creationId xmlns:p14="http://schemas.microsoft.com/office/powerpoint/2010/main" val="3155653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932040" y="1412776"/>
            <a:ext cx="3816424" cy="5058654"/>
          </a:xfrm>
        </p:spPr>
      </p:pic>
      <p:sp>
        <p:nvSpPr>
          <p:cNvPr id="3" name="Title 2"/>
          <p:cNvSpPr>
            <a:spLocks noGrp="1"/>
          </p:cNvSpPr>
          <p:nvPr>
            <p:ph type="title"/>
          </p:nvPr>
        </p:nvSpPr>
        <p:spPr>
          <a:xfrm>
            <a:off x="251520" y="1052736"/>
            <a:ext cx="8229600" cy="1143000"/>
          </a:xfrm>
        </p:spPr>
        <p:txBody>
          <a:bodyPr>
            <a:noAutofit/>
          </a:bodyPr>
          <a:lstStyle/>
          <a:p>
            <a:r>
              <a:rPr lang="en-AU" sz="3600" dirty="0"/>
              <a:t>GROTTA DEL GENOVESE</a:t>
            </a:r>
            <a:br>
              <a:rPr lang="en-AU" sz="3600" dirty="0"/>
            </a:br>
            <a:r>
              <a:rPr lang="en-AU" sz="3600" dirty="0" err="1"/>
              <a:t>Levanzo</a:t>
            </a:r>
            <a:r>
              <a:rPr lang="en-AU" sz="3600" dirty="0"/>
              <a:t> </a:t>
            </a:r>
            <a:br>
              <a:rPr lang="en-AU" sz="3600" dirty="0"/>
            </a:br>
            <a:r>
              <a:rPr lang="en-AU" sz="3600" dirty="0"/>
              <a:t>Egadi Archipelago</a:t>
            </a:r>
          </a:p>
        </p:txBody>
      </p:sp>
    </p:spTree>
    <p:extLst>
      <p:ext uri="{BB962C8B-B14F-4D97-AF65-F5344CB8AC3E}">
        <p14:creationId xmlns:p14="http://schemas.microsoft.com/office/powerpoint/2010/main" val="1929926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59832" y="1196752"/>
            <a:ext cx="4896544" cy="5184576"/>
          </a:xfrm>
        </p:spPr>
      </p:pic>
      <p:sp>
        <p:nvSpPr>
          <p:cNvPr id="3" name="Title 2"/>
          <p:cNvSpPr>
            <a:spLocks noGrp="1"/>
          </p:cNvSpPr>
          <p:nvPr>
            <p:ph type="title"/>
          </p:nvPr>
        </p:nvSpPr>
        <p:spPr/>
        <p:txBody>
          <a:bodyPr>
            <a:normAutofit/>
          </a:bodyPr>
          <a:lstStyle/>
          <a:p>
            <a:r>
              <a:rPr lang="en-AU" sz="3600" dirty="0"/>
              <a:t>NEBRODI MOUNTAINS</a:t>
            </a:r>
          </a:p>
        </p:txBody>
      </p:sp>
    </p:spTree>
    <p:extLst>
      <p:ext uri="{BB962C8B-B14F-4D97-AF65-F5344CB8AC3E}">
        <p14:creationId xmlns:p14="http://schemas.microsoft.com/office/powerpoint/2010/main" val="1237281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AU" sz="3600" dirty="0" err="1"/>
              <a:t>Sperlinga</a:t>
            </a:r>
            <a:br>
              <a:rPr lang="en-AU" sz="3600" dirty="0"/>
            </a:br>
            <a:r>
              <a:rPr lang="en-AU" sz="3600" dirty="0"/>
              <a:t>Enna</a:t>
            </a:r>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63688" y="1124744"/>
            <a:ext cx="6393008" cy="4968552"/>
          </a:xfrm>
        </p:spPr>
      </p:pic>
    </p:spTree>
    <p:extLst>
      <p:ext uri="{BB962C8B-B14F-4D97-AF65-F5344CB8AC3E}">
        <p14:creationId xmlns:p14="http://schemas.microsoft.com/office/powerpoint/2010/main" val="983629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51720" y="1412776"/>
            <a:ext cx="6248992" cy="4824536"/>
          </a:xfrm>
        </p:spPr>
      </p:pic>
      <p:sp>
        <p:nvSpPr>
          <p:cNvPr id="3" name="Title 2"/>
          <p:cNvSpPr>
            <a:spLocks noGrp="1"/>
          </p:cNvSpPr>
          <p:nvPr>
            <p:ph type="title"/>
          </p:nvPr>
        </p:nvSpPr>
        <p:spPr/>
        <p:txBody>
          <a:bodyPr>
            <a:noAutofit/>
          </a:bodyPr>
          <a:lstStyle/>
          <a:p>
            <a:r>
              <a:rPr lang="en-AU" sz="3600" dirty="0" err="1"/>
              <a:t>Sperlinga</a:t>
            </a:r>
            <a:br>
              <a:rPr lang="en-AU" sz="3600" dirty="0"/>
            </a:br>
            <a:r>
              <a:rPr lang="en-AU" sz="3600" dirty="0"/>
              <a:t>Enna</a:t>
            </a:r>
          </a:p>
        </p:txBody>
      </p:sp>
    </p:spTree>
    <p:extLst>
      <p:ext uri="{BB962C8B-B14F-4D97-AF65-F5344CB8AC3E}">
        <p14:creationId xmlns:p14="http://schemas.microsoft.com/office/powerpoint/2010/main" val="35587715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59632" y="1340768"/>
            <a:ext cx="6912768" cy="4752528"/>
          </a:xfrm>
        </p:spPr>
      </p:pic>
      <p:sp>
        <p:nvSpPr>
          <p:cNvPr id="3" name="Title 2"/>
          <p:cNvSpPr>
            <a:spLocks noGrp="1"/>
          </p:cNvSpPr>
          <p:nvPr>
            <p:ph type="title"/>
          </p:nvPr>
        </p:nvSpPr>
        <p:spPr/>
        <p:txBody>
          <a:bodyPr>
            <a:normAutofit/>
          </a:bodyPr>
          <a:lstStyle/>
          <a:p>
            <a:r>
              <a:rPr lang="en-AU" sz="3600" dirty="0"/>
              <a:t>ALCANTARA RIVER</a:t>
            </a:r>
          </a:p>
        </p:txBody>
      </p:sp>
    </p:spTree>
    <p:extLst>
      <p:ext uri="{BB962C8B-B14F-4D97-AF65-F5344CB8AC3E}">
        <p14:creationId xmlns:p14="http://schemas.microsoft.com/office/powerpoint/2010/main" val="2458768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31640" y="1196752"/>
            <a:ext cx="6924818" cy="4776532"/>
          </a:xfrm>
        </p:spPr>
      </p:pic>
      <p:sp>
        <p:nvSpPr>
          <p:cNvPr id="3" name="Title 2"/>
          <p:cNvSpPr>
            <a:spLocks noGrp="1"/>
          </p:cNvSpPr>
          <p:nvPr>
            <p:ph type="title"/>
          </p:nvPr>
        </p:nvSpPr>
        <p:spPr/>
        <p:txBody>
          <a:bodyPr>
            <a:normAutofit/>
          </a:bodyPr>
          <a:lstStyle/>
          <a:p>
            <a:r>
              <a:rPr lang="en-AU" sz="3600" dirty="0"/>
              <a:t>STRAIT OF MESSINA</a:t>
            </a:r>
          </a:p>
        </p:txBody>
      </p:sp>
    </p:spTree>
    <p:extLst>
      <p:ext uri="{BB962C8B-B14F-4D97-AF65-F5344CB8AC3E}">
        <p14:creationId xmlns:p14="http://schemas.microsoft.com/office/powerpoint/2010/main" val="481924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195736" y="1268760"/>
            <a:ext cx="6120680" cy="5040560"/>
          </a:xfrm>
        </p:spPr>
      </p:pic>
      <p:sp>
        <p:nvSpPr>
          <p:cNvPr id="3" name="Title 2"/>
          <p:cNvSpPr>
            <a:spLocks noGrp="1"/>
          </p:cNvSpPr>
          <p:nvPr>
            <p:ph type="title"/>
          </p:nvPr>
        </p:nvSpPr>
        <p:spPr/>
        <p:txBody>
          <a:bodyPr>
            <a:normAutofit fontScale="90000"/>
          </a:bodyPr>
          <a:lstStyle/>
          <a:p>
            <a:r>
              <a:rPr lang="en-AU" sz="3600" dirty="0"/>
              <a:t>MT ETNA</a:t>
            </a:r>
            <a:br>
              <a:rPr lang="en-AU" sz="3600" dirty="0"/>
            </a:br>
            <a:r>
              <a:rPr lang="en-AU" sz="3600" dirty="0"/>
              <a:t>Catania</a:t>
            </a:r>
          </a:p>
        </p:txBody>
      </p:sp>
    </p:spTree>
    <p:extLst>
      <p:ext uri="{BB962C8B-B14F-4D97-AF65-F5344CB8AC3E}">
        <p14:creationId xmlns:p14="http://schemas.microsoft.com/office/powerpoint/2010/main" val="3814906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5516" y="1481138"/>
            <a:ext cx="6688892" cy="4612158"/>
          </a:xfrm>
        </p:spPr>
      </p:pic>
      <p:sp>
        <p:nvSpPr>
          <p:cNvPr id="3" name="Title 2"/>
          <p:cNvSpPr>
            <a:spLocks noGrp="1"/>
          </p:cNvSpPr>
          <p:nvPr>
            <p:ph type="title"/>
          </p:nvPr>
        </p:nvSpPr>
        <p:spPr/>
        <p:txBody>
          <a:bodyPr>
            <a:normAutofit fontScale="90000"/>
          </a:bodyPr>
          <a:lstStyle/>
          <a:p>
            <a:r>
              <a:rPr lang="en-AU" sz="4000" dirty="0"/>
              <a:t>SWORD FISH HUNT</a:t>
            </a:r>
            <a:br>
              <a:rPr lang="en-AU" dirty="0"/>
            </a:br>
            <a:r>
              <a:rPr lang="en-AU" sz="4000" dirty="0"/>
              <a:t>Strait of Messina</a:t>
            </a:r>
          </a:p>
        </p:txBody>
      </p:sp>
    </p:spTree>
    <p:extLst>
      <p:ext uri="{BB962C8B-B14F-4D97-AF65-F5344CB8AC3E}">
        <p14:creationId xmlns:p14="http://schemas.microsoft.com/office/powerpoint/2010/main" val="1815941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5516" y="1481138"/>
            <a:ext cx="6688892" cy="4684166"/>
          </a:xfrm>
        </p:spPr>
      </p:pic>
      <p:sp>
        <p:nvSpPr>
          <p:cNvPr id="3" name="Title 2"/>
          <p:cNvSpPr>
            <a:spLocks noGrp="1"/>
          </p:cNvSpPr>
          <p:nvPr>
            <p:ph type="title"/>
          </p:nvPr>
        </p:nvSpPr>
        <p:spPr/>
        <p:txBody>
          <a:bodyPr>
            <a:normAutofit fontScale="90000"/>
          </a:bodyPr>
          <a:lstStyle/>
          <a:p>
            <a:r>
              <a:rPr lang="en-AU" sz="4000" dirty="0"/>
              <a:t>SWORD FISH HUNT</a:t>
            </a:r>
            <a:br>
              <a:rPr lang="en-AU" dirty="0"/>
            </a:br>
            <a:r>
              <a:rPr lang="en-AU" sz="4000" dirty="0"/>
              <a:t>Strait of Messina</a:t>
            </a:r>
          </a:p>
        </p:txBody>
      </p:sp>
    </p:spTree>
    <p:extLst>
      <p:ext uri="{BB962C8B-B14F-4D97-AF65-F5344CB8AC3E}">
        <p14:creationId xmlns:p14="http://schemas.microsoft.com/office/powerpoint/2010/main" val="17255088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475656" y="1484784"/>
            <a:ext cx="6974731" cy="4608512"/>
          </a:xfrm>
        </p:spPr>
      </p:pic>
      <p:sp>
        <p:nvSpPr>
          <p:cNvPr id="3" name="Title 2"/>
          <p:cNvSpPr>
            <a:spLocks noGrp="1"/>
          </p:cNvSpPr>
          <p:nvPr>
            <p:ph type="title"/>
          </p:nvPr>
        </p:nvSpPr>
        <p:spPr/>
        <p:txBody>
          <a:bodyPr>
            <a:normAutofit fontScale="90000"/>
          </a:bodyPr>
          <a:lstStyle/>
          <a:p>
            <a:r>
              <a:rPr lang="en-AU" sz="4400" dirty="0"/>
              <a:t>SWORD FISH HUNT</a:t>
            </a:r>
            <a:br>
              <a:rPr lang="en-AU" dirty="0"/>
            </a:br>
            <a:r>
              <a:rPr lang="en-AU" sz="4400" dirty="0"/>
              <a:t>Strait of Messina</a:t>
            </a:r>
            <a:endParaRPr lang="en-AU" dirty="0"/>
          </a:p>
        </p:txBody>
      </p:sp>
    </p:spTree>
    <p:extLst>
      <p:ext uri="{BB962C8B-B14F-4D97-AF65-F5344CB8AC3E}">
        <p14:creationId xmlns:p14="http://schemas.microsoft.com/office/powerpoint/2010/main" val="2434937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71600" y="1412776"/>
            <a:ext cx="7574058" cy="4594324"/>
          </a:xfrm>
        </p:spPr>
      </p:pic>
      <p:sp>
        <p:nvSpPr>
          <p:cNvPr id="3" name="Title 2"/>
          <p:cNvSpPr>
            <a:spLocks noGrp="1"/>
          </p:cNvSpPr>
          <p:nvPr>
            <p:ph type="title"/>
          </p:nvPr>
        </p:nvSpPr>
        <p:spPr/>
        <p:txBody>
          <a:bodyPr>
            <a:normAutofit fontScale="90000"/>
          </a:bodyPr>
          <a:lstStyle/>
          <a:p>
            <a:r>
              <a:rPr lang="en-AU" sz="4000" dirty="0"/>
              <a:t>SWORD FISH HUNT</a:t>
            </a:r>
            <a:br>
              <a:rPr lang="en-AU" dirty="0"/>
            </a:br>
            <a:r>
              <a:rPr lang="en-AU" sz="4000" dirty="0"/>
              <a:t>Strait of Messina</a:t>
            </a:r>
          </a:p>
        </p:txBody>
      </p:sp>
    </p:spTree>
    <p:extLst>
      <p:ext uri="{BB962C8B-B14F-4D97-AF65-F5344CB8AC3E}">
        <p14:creationId xmlns:p14="http://schemas.microsoft.com/office/powerpoint/2010/main" val="1469383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559122" y="1340768"/>
            <a:ext cx="6685286" cy="4752528"/>
          </a:xfrm>
        </p:spPr>
      </p:pic>
      <p:sp>
        <p:nvSpPr>
          <p:cNvPr id="3" name="Title 2"/>
          <p:cNvSpPr>
            <a:spLocks noGrp="1"/>
          </p:cNvSpPr>
          <p:nvPr>
            <p:ph type="title"/>
          </p:nvPr>
        </p:nvSpPr>
        <p:spPr/>
        <p:txBody>
          <a:bodyPr>
            <a:normAutofit/>
          </a:bodyPr>
          <a:lstStyle/>
          <a:p>
            <a:r>
              <a:rPr lang="en-AU" sz="3600" dirty="0"/>
              <a:t>Sword Fish Dreaming</a:t>
            </a:r>
          </a:p>
        </p:txBody>
      </p:sp>
    </p:spTree>
    <p:extLst>
      <p:ext uri="{BB962C8B-B14F-4D97-AF65-F5344CB8AC3E}">
        <p14:creationId xmlns:p14="http://schemas.microsoft.com/office/powerpoint/2010/main" val="30447303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211960" y="764704"/>
            <a:ext cx="4336644" cy="5832648"/>
          </a:xfrm>
        </p:spPr>
      </p:pic>
      <p:sp>
        <p:nvSpPr>
          <p:cNvPr id="3" name="Title 2"/>
          <p:cNvSpPr>
            <a:spLocks noGrp="1"/>
          </p:cNvSpPr>
          <p:nvPr>
            <p:ph type="title"/>
          </p:nvPr>
        </p:nvSpPr>
        <p:spPr/>
        <p:txBody>
          <a:bodyPr>
            <a:noAutofit/>
          </a:bodyPr>
          <a:lstStyle/>
          <a:p>
            <a:br>
              <a:rPr lang="en-AU" sz="3600" dirty="0"/>
            </a:br>
            <a:br>
              <a:rPr lang="en-AU" sz="3600" dirty="0"/>
            </a:br>
            <a:r>
              <a:rPr lang="en-AU" sz="3600" dirty="0"/>
              <a:t>EXHIBITIONS </a:t>
            </a:r>
            <a:br>
              <a:rPr lang="en-AU" sz="3600" dirty="0"/>
            </a:br>
            <a:r>
              <a:rPr lang="en-AU" sz="3600" dirty="0"/>
              <a:t>IN SICILY</a:t>
            </a:r>
          </a:p>
        </p:txBody>
      </p:sp>
    </p:spTree>
    <p:extLst>
      <p:ext uri="{BB962C8B-B14F-4D97-AF65-F5344CB8AC3E}">
        <p14:creationId xmlns:p14="http://schemas.microsoft.com/office/powerpoint/2010/main" val="2223616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234292" y="1124744"/>
            <a:ext cx="7082124" cy="4968552"/>
          </a:xfrm>
        </p:spPr>
      </p:pic>
      <p:sp>
        <p:nvSpPr>
          <p:cNvPr id="3" name="Title 2"/>
          <p:cNvSpPr>
            <a:spLocks noGrp="1"/>
          </p:cNvSpPr>
          <p:nvPr>
            <p:ph type="title"/>
          </p:nvPr>
        </p:nvSpPr>
        <p:spPr/>
        <p:txBody>
          <a:bodyPr>
            <a:normAutofit/>
          </a:bodyPr>
          <a:lstStyle/>
          <a:p>
            <a:r>
              <a:rPr lang="en-AU" sz="3600" dirty="0"/>
              <a:t>GALLERIES</a:t>
            </a:r>
          </a:p>
        </p:txBody>
      </p:sp>
    </p:spTree>
    <p:extLst>
      <p:ext uri="{BB962C8B-B14F-4D97-AF65-F5344CB8AC3E}">
        <p14:creationId xmlns:p14="http://schemas.microsoft.com/office/powerpoint/2010/main" val="1682384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67172" y="1412776"/>
            <a:ext cx="7149244" cy="4594324"/>
          </a:xfrm>
        </p:spPr>
      </p:pic>
      <p:sp>
        <p:nvSpPr>
          <p:cNvPr id="3" name="Title 2"/>
          <p:cNvSpPr>
            <a:spLocks noGrp="1"/>
          </p:cNvSpPr>
          <p:nvPr>
            <p:ph type="title"/>
          </p:nvPr>
        </p:nvSpPr>
        <p:spPr>
          <a:xfrm>
            <a:off x="457200" y="274638"/>
            <a:ext cx="8229600" cy="922114"/>
          </a:xfrm>
        </p:spPr>
        <p:txBody>
          <a:bodyPr>
            <a:normAutofit fontScale="90000"/>
          </a:bodyPr>
          <a:lstStyle/>
          <a:p>
            <a:r>
              <a:rPr lang="en-AU" sz="3600" dirty="0" err="1"/>
              <a:t>Siracusa</a:t>
            </a:r>
            <a:br>
              <a:rPr lang="en-AU" sz="3600" dirty="0"/>
            </a:br>
            <a:r>
              <a:rPr lang="en-AU" sz="3600" dirty="0" err="1"/>
              <a:t>Monastero</a:t>
            </a:r>
            <a:r>
              <a:rPr lang="en-AU" sz="3600" dirty="0"/>
              <a:t> del </a:t>
            </a:r>
            <a:r>
              <a:rPr lang="en-AU" sz="3600" dirty="0" err="1"/>
              <a:t>Ritiro</a:t>
            </a:r>
            <a:endParaRPr lang="en-AU" sz="3600" dirty="0"/>
          </a:p>
        </p:txBody>
      </p:sp>
    </p:spTree>
    <p:extLst>
      <p:ext uri="{BB962C8B-B14F-4D97-AF65-F5344CB8AC3E}">
        <p14:creationId xmlns:p14="http://schemas.microsoft.com/office/powerpoint/2010/main" val="33116587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67003" y="1481138"/>
            <a:ext cx="7077405" cy="4525962"/>
          </a:xfrm>
        </p:spPr>
      </p:pic>
      <p:sp>
        <p:nvSpPr>
          <p:cNvPr id="3" name="Title 2"/>
          <p:cNvSpPr>
            <a:spLocks noGrp="1"/>
          </p:cNvSpPr>
          <p:nvPr>
            <p:ph type="title"/>
          </p:nvPr>
        </p:nvSpPr>
        <p:spPr/>
        <p:txBody>
          <a:bodyPr>
            <a:normAutofit fontScale="90000"/>
          </a:bodyPr>
          <a:lstStyle/>
          <a:p>
            <a:r>
              <a:rPr lang="en-AU" sz="3600" dirty="0" err="1"/>
              <a:t>Siracusa</a:t>
            </a:r>
            <a:br>
              <a:rPr lang="en-AU" sz="3600" dirty="0"/>
            </a:br>
            <a:r>
              <a:rPr lang="en-AU" sz="3600" dirty="0" err="1"/>
              <a:t>Monastero</a:t>
            </a:r>
            <a:r>
              <a:rPr lang="en-AU" sz="3600" dirty="0"/>
              <a:t> del </a:t>
            </a:r>
            <a:r>
              <a:rPr lang="en-AU" sz="3600" dirty="0" err="1"/>
              <a:t>Ritiro</a:t>
            </a:r>
            <a:endParaRPr lang="en-AU" sz="3600" dirty="0"/>
          </a:p>
        </p:txBody>
      </p:sp>
    </p:spTree>
    <p:extLst>
      <p:ext uri="{BB962C8B-B14F-4D97-AF65-F5344CB8AC3E}">
        <p14:creationId xmlns:p14="http://schemas.microsoft.com/office/powerpoint/2010/main" val="10909642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5047" y="1484784"/>
            <a:ext cx="7473906" cy="4522316"/>
          </a:xfrm>
        </p:spPr>
      </p:pic>
      <p:sp>
        <p:nvSpPr>
          <p:cNvPr id="3" name="Title 2"/>
          <p:cNvSpPr>
            <a:spLocks noGrp="1"/>
          </p:cNvSpPr>
          <p:nvPr>
            <p:ph type="title"/>
          </p:nvPr>
        </p:nvSpPr>
        <p:spPr/>
        <p:txBody>
          <a:bodyPr>
            <a:normAutofit fontScale="90000"/>
          </a:bodyPr>
          <a:lstStyle/>
          <a:p>
            <a:r>
              <a:rPr lang="en-AU" sz="3600" dirty="0"/>
              <a:t>Enna</a:t>
            </a:r>
            <a:br>
              <a:rPr lang="en-AU" sz="3600" dirty="0"/>
            </a:br>
            <a:r>
              <a:rPr lang="en-AU" sz="3600" dirty="0"/>
              <a:t>Centro Arte </a:t>
            </a:r>
            <a:r>
              <a:rPr lang="en-AU" sz="3600" dirty="0" err="1"/>
              <a:t>Contemporanea</a:t>
            </a:r>
            <a:r>
              <a:rPr lang="en-AU" sz="3600" dirty="0"/>
              <a:t> </a:t>
            </a:r>
            <a:r>
              <a:rPr lang="en-AU" sz="3600" dirty="0" err="1"/>
              <a:t>Bannata</a:t>
            </a:r>
            <a:endParaRPr lang="en-AU" sz="3600" dirty="0"/>
          </a:p>
        </p:txBody>
      </p:sp>
    </p:spTree>
    <p:extLst>
      <p:ext uri="{BB962C8B-B14F-4D97-AF65-F5344CB8AC3E}">
        <p14:creationId xmlns:p14="http://schemas.microsoft.com/office/powerpoint/2010/main" val="36953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31640" y="1340768"/>
            <a:ext cx="6984775" cy="4608512"/>
          </a:xfrm>
        </p:spPr>
      </p:pic>
      <p:sp>
        <p:nvSpPr>
          <p:cNvPr id="3" name="Title 2"/>
          <p:cNvSpPr>
            <a:spLocks noGrp="1"/>
          </p:cNvSpPr>
          <p:nvPr>
            <p:ph type="title"/>
          </p:nvPr>
        </p:nvSpPr>
        <p:spPr/>
        <p:txBody>
          <a:bodyPr>
            <a:noAutofit/>
          </a:bodyPr>
          <a:lstStyle/>
          <a:p>
            <a:r>
              <a:rPr lang="en-AU" sz="3600" dirty="0"/>
              <a:t>MT ETNA</a:t>
            </a:r>
            <a:br>
              <a:rPr lang="en-AU" sz="3600" dirty="0"/>
            </a:br>
            <a:r>
              <a:rPr lang="en-AU" sz="3600" dirty="0"/>
              <a:t>Catania</a:t>
            </a:r>
          </a:p>
        </p:txBody>
      </p:sp>
    </p:spTree>
    <p:extLst>
      <p:ext uri="{BB962C8B-B14F-4D97-AF65-F5344CB8AC3E}">
        <p14:creationId xmlns:p14="http://schemas.microsoft.com/office/powerpoint/2010/main" val="102296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62168" y="1495326"/>
            <a:ext cx="7082239" cy="4525962"/>
          </a:xfrm>
        </p:spPr>
      </p:pic>
      <p:sp>
        <p:nvSpPr>
          <p:cNvPr id="7" name="Title 6"/>
          <p:cNvSpPr>
            <a:spLocks noGrp="1"/>
          </p:cNvSpPr>
          <p:nvPr>
            <p:ph type="title"/>
          </p:nvPr>
        </p:nvSpPr>
        <p:spPr>
          <a:xfrm>
            <a:off x="457200" y="274638"/>
            <a:ext cx="9011344" cy="1143000"/>
          </a:xfrm>
        </p:spPr>
        <p:txBody>
          <a:bodyPr>
            <a:noAutofit/>
          </a:bodyPr>
          <a:lstStyle/>
          <a:p>
            <a:r>
              <a:rPr lang="en-AU" sz="3600" dirty="0"/>
              <a:t>Enna</a:t>
            </a:r>
            <a:br>
              <a:rPr lang="en-AU" sz="3600" dirty="0"/>
            </a:br>
            <a:r>
              <a:rPr lang="en-AU" sz="3600" dirty="0"/>
              <a:t>Centro Arte </a:t>
            </a:r>
            <a:r>
              <a:rPr lang="en-AU" sz="3600" dirty="0" err="1"/>
              <a:t>Contemporanea</a:t>
            </a:r>
            <a:r>
              <a:rPr lang="en-AU" sz="3600" dirty="0"/>
              <a:t> </a:t>
            </a:r>
            <a:r>
              <a:rPr lang="en-AU" sz="3600" dirty="0" err="1"/>
              <a:t>Bannata</a:t>
            </a:r>
            <a:endParaRPr lang="en-AU" sz="3600" dirty="0"/>
          </a:p>
        </p:txBody>
      </p:sp>
    </p:spTree>
    <p:extLst>
      <p:ext uri="{BB962C8B-B14F-4D97-AF65-F5344CB8AC3E}">
        <p14:creationId xmlns:p14="http://schemas.microsoft.com/office/powerpoint/2010/main" val="21601508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320800" y="1340768"/>
            <a:ext cx="6923608" cy="4680520"/>
          </a:xfrm>
        </p:spPr>
      </p:pic>
      <p:sp>
        <p:nvSpPr>
          <p:cNvPr id="3" name="Title 2"/>
          <p:cNvSpPr>
            <a:spLocks noGrp="1"/>
          </p:cNvSpPr>
          <p:nvPr>
            <p:ph type="title"/>
          </p:nvPr>
        </p:nvSpPr>
        <p:spPr/>
        <p:txBody>
          <a:bodyPr>
            <a:normAutofit fontScale="90000"/>
          </a:bodyPr>
          <a:lstStyle/>
          <a:p>
            <a:r>
              <a:rPr lang="en-AU" sz="3600" dirty="0" err="1"/>
              <a:t>Zafferana</a:t>
            </a:r>
            <a:r>
              <a:rPr lang="en-AU" sz="3600" dirty="0"/>
              <a:t> </a:t>
            </a:r>
            <a:r>
              <a:rPr lang="en-AU" sz="3600" dirty="0" err="1"/>
              <a:t>Etnea</a:t>
            </a:r>
            <a:br>
              <a:rPr lang="en-AU" sz="3600" dirty="0"/>
            </a:br>
            <a:r>
              <a:rPr lang="en-AU" sz="3600" dirty="0"/>
              <a:t>Sala </a:t>
            </a:r>
            <a:r>
              <a:rPr lang="en-AU" sz="3600" dirty="0" err="1"/>
              <a:t>Consigliare</a:t>
            </a:r>
            <a:r>
              <a:rPr lang="en-AU" sz="3600" dirty="0"/>
              <a:t> – </a:t>
            </a:r>
            <a:r>
              <a:rPr lang="en-AU" sz="3600" dirty="0" err="1"/>
              <a:t>Comune</a:t>
            </a:r>
            <a:r>
              <a:rPr lang="en-AU" sz="3600" dirty="0"/>
              <a:t> di </a:t>
            </a:r>
            <a:r>
              <a:rPr lang="en-AU" sz="3600" dirty="0" err="1"/>
              <a:t>Zafferana</a:t>
            </a:r>
            <a:endParaRPr lang="en-AU" sz="3600" dirty="0"/>
          </a:p>
        </p:txBody>
      </p:sp>
    </p:spTree>
    <p:extLst>
      <p:ext uri="{BB962C8B-B14F-4D97-AF65-F5344CB8AC3E}">
        <p14:creationId xmlns:p14="http://schemas.microsoft.com/office/powerpoint/2010/main" val="3404526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AU" sz="3600" dirty="0" err="1"/>
              <a:t>Zafferana</a:t>
            </a:r>
            <a:r>
              <a:rPr lang="en-AU" sz="3600" dirty="0"/>
              <a:t> </a:t>
            </a:r>
            <a:r>
              <a:rPr lang="en-AU" sz="3600" dirty="0" err="1"/>
              <a:t>Etnea</a:t>
            </a:r>
            <a:br>
              <a:rPr lang="en-AU" sz="3600" dirty="0"/>
            </a:br>
            <a:r>
              <a:rPr lang="en-AU" sz="3600" dirty="0"/>
              <a:t>Sala </a:t>
            </a:r>
            <a:r>
              <a:rPr lang="en-AU" sz="3600" dirty="0" err="1"/>
              <a:t>Consigliare</a:t>
            </a:r>
            <a:r>
              <a:rPr lang="en-AU" sz="3600" dirty="0"/>
              <a:t> – </a:t>
            </a:r>
            <a:r>
              <a:rPr lang="en-AU" sz="3600" dirty="0" err="1"/>
              <a:t>Comune</a:t>
            </a:r>
            <a:r>
              <a:rPr lang="en-AU" sz="3600" dirty="0"/>
              <a:t> di </a:t>
            </a:r>
            <a:r>
              <a:rPr lang="en-AU" sz="3600" dirty="0" err="1"/>
              <a:t>Zafferana</a:t>
            </a:r>
            <a:endParaRPr lang="en-AU" sz="36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678880" y="1481138"/>
            <a:ext cx="6421512" cy="4756174"/>
          </a:xfrm>
        </p:spPr>
      </p:pic>
    </p:spTree>
    <p:extLst>
      <p:ext uri="{BB962C8B-B14F-4D97-AF65-F5344CB8AC3E}">
        <p14:creationId xmlns:p14="http://schemas.microsoft.com/office/powerpoint/2010/main" val="617783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51720" y="1124744"/>
            <a:ext cx="6264696" cy="5112567"/>
          </a:xfrm>
        </p:spPr>
      </p:pic>
      <p:sp>
        <p:nvSpPr>
          <p:cNvPr id="3" name="Title 2"/>
          <p:cNvSpPr>
            <a:spLocks noGrp="1"/>
          </p:cNvSpPr>
          <p:nvPr>
            <p:ph type="title"/>
          </p:nvPr>
        </p:nvSpPr>
        <p:spPr/>
        <p:txBody>
          <a:bodyPr>
            <a:normAutofit/>
          </a:bodyPr>
          <a:lstStyle/>
          <a:p>
            <a:r>
              <a:rPr lang="en-AU" sz="3600" dirty="0"/>
              <a:t>Parco </a:t>
            </a:r>
            <a:r>
              <a:rPr lang="en-AU" sz="3600" dirty="0" err="1"/>
              <a:t>dell’Etna</a:t>
            </a:r>
            <a:endParaRPr lang="en-AU" sz="3600" dirty="0"/>
          </a:p>
        </p:txBody>
      </p:sp>
    </p:spTree>
    <p:extLst>
      <p:ext uri="{BB962C8B-B14F-4D97-AF65-F5344CB8AC3E}">
        <p14:creationId xmlns:p14="http://schemas.microsoft.com/office/powerpoint/2010/main" val="16437935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11960" y="620688"/>
            <a:ext cx="4518217" cy="5904656"/>
          </a:xfrm>
        </p:spPr>
      </p:pic>
      <p:sp>
        <p:nvSpPr>
          <p:cNvPr id="3" name="Title 2"/>
          <p:cNvSpPr>
            <a:spLocks noGrp="1"/>
          </p:cNvSpPr>
          <p:nvPr>
            <p:ph type="title"/>
          </p:nvPr>
        </p:nvSpPr>
        <p:spPr/>
        <p:txBody>
          <a:bodyPr>
            <a:normAutofit fontScale="90000"/>
          </a:bodyPr>
          <a:lstStyle/>
          <a:p>
            <a:r>
              <a:rPr lang="en-AU" sz="4000" dirty="0"/>
              <a:t>Palermo </a:t>
            </a:r>
            <a:br>
              <a:rPr lang="en-AU" dirty="0"/>
            </a:br>
            <a:r>
              <a:rPr lang="en-AU" sz="4000" dirty="0"/>
              <a:t>Villa Whitaker</a:t>
            </a:r>
          </a:p>
        </p:txBody>
      </p:sp>
    </p:spTree>
    <p:extLst>
      <p:ext uri="{BB962C8B-B14F-4D97-AF65-F5344CB8AC3E}">
        <p14:creationId xmlns:p14="http://schemas.microsoft.com/office/powerpoint/2010/main" val="26069032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64815" y="1481138"/>
            <a:ext cx="7223609" cy="4525962"/>
          </a:xfrm>
        </p:spPr>
      </p:pic>
      <p:sp>
        <p:nvSpPr>
          <p:cNvPr id="3" name="Title 2"/>
          <p:cNvSpPr>
            <a:spLocks noGrp="1"/>
          </p:cNvSpPr>
          <p:nvPr>
            <p:ph type="title"/>
          </p:nvPr>
        </p:nvSpPr>
        <p:spPr/>
        <p:txBody>
          <a:bodyPr>
            <a:normAutofit fontScale="90000"/>
          </a:bodyPr>
          <a:lstStyle/>
          <a:p>
            <a:r>
              <a:rPr lang="en-AU" sz="4400" dirty="0"/>
              <a:t>Palermo </a:t>
            </a:r>
            <a:br>
              <a:rPr lang="en-AU" dirty="0"/>
            </a:br>
            <a:r>
              <a:rPr lang="en-AU" sz="4400" dirty="0"/>
              <a:t>Villa Whitaker</a:t>
            </a:r>
            <a:endParaRPr lang="en-AU" dirty="0"/>
          </a:p>
        </p:txBody>
      </p:sp>
    </p:spTree>
    <p:extLst>
      <p:ext uri="{BB962C8B-B14F-4D97-AF65-F5344CB8AC3E}">
        <p14:creationId xmlns:p14="http://schemas.microsoft.com/office/powerpoint/2010/main" val="27802815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984944" y="980728"/>
            <a:ext cx="5115448" cy="5328592"/>
          </a:xfrm>
        </p:spPr>
      </p:pic>
      <p:sp>
        <p:nvSpPr>
          <p:cNvPr id="3" name="Title 2"/>
          <p:cNvSpPr>
            <a:spLocks noGrp="1"/>
          </p:cNvSpPr>
          <p:nvPr>
            <p:ph type="title"/>
          </p:nvPr>
        </p:nvSpPr>
        <p:spPr/>
        <p:txBody>
          <a:bodyPr>
            <a:normAutofit fontScale="90000"/>
          </a:bodyPr>
          <a:lstStyle/>
          <a:p>
            <a:br>
              <a:rPr lang="en-AU" sz="3600" dirty="0"/>
            </a:br>
            <a:r>
              <a:rPr lang="en-AU" sz="4000" dirty="0"/>
              <a:t>Thank You</a:t>
            </a:r>
            <a:br>
              <a:rPr lang="en-AU" sz="3600" dirty="0"/>
            </a:br>
            <a:endParaRPr lang="en-AU" sz="3600" dirty="0"/>
          </a:p>
        </p:txBody>
      </p:sp>
    </p:spTree>
    <p:extLst>
      <p:ext uri="{BB962C8B-B14F-4D97-AF65-F5344CB8AC3E}">
        <p14:creationId xmlns:p14="http://schemas.microsoft.com/office/powerpoint/2010/main" val="277733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123728" y="1340768"/>
            <a:ext cx="6340555" cy="4701579"/>
          </a:xfrm>
        </p:spPr>
      </p:pic>
      <p:sp>
        <p:nvSpPr>
          <p:cNvPr id="3" name="Title 2"/>
          <p:cNvSpPr>
            <a:spLocks noGrp="1"/>
          </p:cNvSpPr>
          <p:nvPr>
            <p:ph type="title"/>
          </p:nvPr>
        </p:nvSpPr>
        <p:spPr>
          <a:xfrm>
            <a:off x="467544" y="260648"/>
            <a:ext cx="8229600" cy="1143000"/>
          </a:xfrm>
        </p:spPr>
        <p:txBody>
          <a:bodyPr>
            <a:normAutofit fontScale="90000"/>
          </a:bodyPr>
          <a:lstStyle/>
          <a:p>
            <a:r>
              <a:rPr lang="en-AU" sz="4000" dirty="0"/>
              <a:t>MT ETNA</a:t>
            </a:r>
            <a:br>
              <a:rPr lang="en-AU" dirty="0"/>
            </a:br>
            <a:r>
              <a:rPr lang="en-AU" sz="4000" dirty="0"/>
              <a:t>Catania</a:t>
            </a:r>
          </a:p>
        </p:txBody>
      </p:sp>
    </p:spTree>
    <p:extLst>
      <p:ext uri="{BB962C8B-B14F-4D97-AF65-F5344CB8AC3E}">
        <p14:creationId xmlns:p14="http://schemas.microsoft.com/office/powerpoint/2010/main" val="405126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691680" y="1412776"/>
            <a:ext cx="6480720" cy="4656517"/>
          </a:xfrm>
        </p:spPr>
      </p:pic>
      <p:sp>
        <p:nvSpPr>
          <p:cNvPr id="3" name="Title 2"/>
          <p:cNvSpPr>
            <a:spLocks noGrp="1"/>
          </p:cNvSpPr>
          <p:nvPr>
            <p:ph type="title"/>
          </p:nvPr>
        </p:nvSpPr>
        <p:spPr/>
        <p:txBody>
          <a:bodyPr>
            <a:normAutofit fontScale="90000"/>
          </a:bodyPr>
          <a:lstStyle/>
          <a:p>
            <a:r>
              <a:rPr lang="en-AU" dirty="0"/>
              <a:t>MT ETNA</a:t>
            </a:r>
            <a:br>
              <a:rPr lang="en-AU" dirty="0"/>
            </a:br>
            <a:r>
              <a:rPr lang="en-AU" dirty="0"/>
              <a:t>Catania</a:t>
            </a:r>
          </a:p>
        </p:txBody>
      </p:sp>
    </p:spTree>
    <p:extLst>
      <p:ext uri="{BB962C8B-B14F-4D97-AF65-F5344CB8AC3E}">
        <p14:creationId xmlns:p14="http://schemas.microsoft.com/office/powerpoint/2010/main" val="2564715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116690" y="1268760"/>
            <a:ext cx="7055709" cy="4752528"/>
          </a:xfrm>
        </p:spPr>
      </p:pic>
      <p:sp>
        <p:nvSpPr>
          <p:cNvPr id="7" name="Title 6"/>
          <p:cNvSpPr>
            <a:spLocks noGrp="1"/>
          </p:cNvSpPr>
          <p:nvPr>
            <p:ph type="title"/>
          </p:nvPr>
        </p:nvSpPr>
        <p:spPr>
          <a:xfrm>
            <a:off x="467544" y="116632"/>
            <a:ext cx="8229600" cy="1143000"/>
          </a:xfrm>
        </p:spPr>
        <p:txBody>
          <a:bodyPr>
            <a:normAutofit/>
          </a:bodyPr>
          <a:lstStyle/>
          <a:p>
            <a:r>
              <a:rPr lang="en-AU" sz="3600" dirty="0"/>
              <a:t>Etna Dreaming</a:t>
            </a:r>
          </a:p>
        </p:txBody>
      </p:sp>
    </p:spTree>
    <p:extLst>
      <p:ext uri="{BB962C8B-B14F-4D97-AF65-F5344CB8AC3E}">
        <p14:creationId xmlns:p14="http://schemas.microsoft.com/office/powerpoint/2010/main" val="15063738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0</TotalTime>
  <Words>2116</Words>
  <Application>Microsoft Office PowerPoint</Application>
  <PresentationFormat>Presentazione su schermo (4:3)</PresentationFormat>
  <Paragraphs>229</Paragraphs>
  <Slides>66</Slides>
  <Notes>64</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66</vt:i4>
      </vt:variant>
    </vt:vector>
  </HeadingPairs>
  <TitlesOfParts>
    <vt:vector size="73" baseType="lpstr">
      <vt:lpstr>Arial</vt:lpstr>
      <vt:lpstr>Calibri</vt:lpstr>
      <vt:lpstr>Lucida Sans Unicode</vt:lpstr>
      <vt:lpstr>Verdana</vt:lpstr>
      <vt:lpstr>Wingdings 2</vt:lpstr>
      <vt:lpstr>Wingdings 3</vt:lpstr>
      <vt:lpstr>Concourse</vt:lpstr>
      <vt:lpstr>                  Spirit of two islands  Terra Sicula - Terra Australis</vt:lpstr>
      <vt:lpstr>L’artista Aborigeno che dipinse la Sicilia</vt:lpstr>
      <vt:lpstr>THE PROJECT</vt:lpstr>
      <vt:lpstr>SICILY - ITINERARY</vt:lpstr>
      <vt:lpstr>MT ETNA Catania</vt:lpstr>
      <vt:lpstr>MT ETNA Catania</vt:lpstr>
      <vt:lpstr>MT ETNA Catania</vt:lpstr>
      <vt:lpstr>MT ETNA Catania</vt:lpstr>
      <vt:lpstr>Etna Dreaming</vt:lpstr>
      <vt:lpstr>CIANE RIVER Siracusa</vt:lpstr>
      <vt:lpstr>ARETHUSA FOUNTAIN Ortigia</vt:lpstr>
      <vt:lpstr>Papyrus Dreaming</vt:lpstr>
      <vt:lpstr>CATACOMBS OF SAN GIOVANNI Siracusa</vt:lpstr>
      <vt:lpstr>CATACOMBS OF SAN GIOVANNI Siracusa</vt:lpstr>
      <vt:lpstr>CATACOMBS OF SAN GIOVANNI Siracusa</vt:lpstr>
      <vt:lpstr>Catacombs Dreaming</vt:lpstr>
      <vt:lpstr>VINDICARI RESERVE Siracusa</vt:lpstr>
      <vt:lpstr>PETTIROSSO Vindicari</vt:lpstr>
      <vt:lpstr>Pettirosso Dreaming</vt:lpstr>
      <vt:lpstr>CAVA GRANDE DEL CASSIBILE Hyblean Mountains</vt:lpstr>
      <vt:lpstr>CAVA GRANDE DEL CASSIBILE Hyblean Mountains</vt:lpstr>
      <vt:lpstr>NECROPOLIS OF PANTALICA Hyblean Mountains</vt:lpstr>
      <vt:lpstr>NECROPOLI OF PANTALICA Hyblean Mountains</vt:lpstr>
      <vt:lpstr>Pantalica Dreaming </vt:lpstr>
      <vt:lpstr>LAKE OF PERGUSA Enna</vt:lpstr>
      <vt:lpstr>LAKE OF PERGUSA Enna</vt:lpstr>
      <vt:lpstr>Pergusa Dreaming</vt:lpstr>
      <vt:lpstr>VILLA ROMANA DEL CASALE Piazza Armerina</vt:lpstr>
      <vt:lpstr>VILLA ROMANA DEL CASALE Piazza Armerina</vt:lpstr>
      <vt:lpstr>VILLA ROMANA DEL CASALE Piazza Armerina</vt:lpstr>
      <vt:lpstr>VILLA ROMANA DEL CASALE Piazza Armerina</vt:lpstr>
      <vt:lpstr>VALLEY OF THE TEMPLES  Agrigento</vt:lpstr>
      <vt:lpstr>SCALA DEI TURCHI Agrigento</vt:lpstr>
      <vt:lpstr>SCURATI CAVE Mt Cofano - Trapani</vt:lpstr>
      <vt:lpstr>LAGOON OF SAN PANTALEO Marsala</vt:lpstr>
      <vt:lpstr>LAGOON OF SAN PANTALEO Marsala</vt:lpstr>
      <vt:lpstr>SALT PANS OF MOZIA San Pantaleo Lagoon - Marsala</vt:lpstr>
      <vt:lpstr>   Salt Pans of  Mozia  Dreaming</vt:lpstr>
      <vt:lpstr>MONREALE CATHEDRAL</vt:lpstr>
      <vt:lpstr>MONREALE CATHEDRAL</vt:lpstr>
      <vt:lpstr>MONREALE CATHEDRAL</vt:lpstr>
      <vt:lpstr>GROTTA DEL GENOVESE Levanzo – Egadi Archipelago</vt:lpstr>
      <vt:lpstr>GROTTA DEL GENOVESE Levanzo – Egadi Archipelago</vt:lpstr>
      <vt:lpstr>GROTTA DEL GENOVESE Levanzo  Egadi Archipelago</vt:lpstr>
      <vt:lpstr>NEBRODI MOUNTAINS</vt:lpstr>
      <vt:lpstr>Sperlinga Enna</vt:lpstr>
      <vt:lpstr>Sperlinga Enna</vt:lpstr>
      <vt:lpstr>ALCANTARA RIVER</vt:lpstr>
      <vt:lpstr>STRAIT OF MESSINA</vt:lpstr>
      <vt:lpstr>SWORD FISH HUNT Strait of Messina</vt:lpstr>
      <vt:lpstr>SWORD FISH HUNT Strait of Messina</vt:lpstr>
      <vt:lpstr>SWORD FISH HUNT Strait of Messina</vt:lpstr>
      <vt:lpstr>SWORD FISH HUNT Strait of Messina</vt:lpstr>
      <vt:lpstr>Sword Fish Dreaming</vt:lpstr>
      <vt:lpstr>  EXHIBITIONS  IN SICILY</vt:lpstr>
      <vt:lpstr>GALLERIES</vt:lpstr>
      <vt:lpstr>Siracusa Monastero del Ritiro</vt:lpstr>
      <vt:lpstr>Siracusa Monastero del Ritiro</vt:lpstr>
      <vt:lpstr>Enna Centro Arte Contemporanea Bannata</vt:lpstr>
      <vt:lpstr>Enna Centro Arte Contemporanea Bannata</vt:lpstr>
      <vt:lpstr>Zafferana Etnea Sala Consigliare – Comune di Zafferana</vt:lpstr>
      <vt:lpstr>Zafferana Etnea Sala Consigliare – Comune di Zafferana</vt:lpstr>
      <vt:lpstr>Parco dell’Etna</vt:lpstr>
      <vt:lpstr>Palermo  Villa Whitaker</vt:lpstr>
      <vt:lpstr>Palermo  Villa Whitaker</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Spirit of two islands – Terra Sicula Terra AustraliS</dc:title>
  <dc:creator>Maria Sanciolo-Bell</dc:creator>
  <cp:lastModifiedBy>Andrea Labruna</cp:lastModifiedBy>
  <cp:revision>71</cp:revision>
  <dcterms:created xsi:type="dcterms:W3CDTF">2018-07-13T02:13:58Z</dcterms:created>
  <dcterms:modified xsi:type="dcterms:W3CDTF">2023-10-17T11:00:09Z</dcterms:modified>
</cp:coreProperties>
</file>